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1.xml" ContentType="application/vnd.openxmlformats-officedocument.drawingml.chart+xml"/>
  <Override PartName="/ppt/notesSlides/notesSlide58.xml" ContentType="application/vnd.openxmlformats-officedocument.presentationml.notesSlide+xml"/>
  <Override PartName="/ppt/charts/chart2.xml" ContentType="application/vnd.openxmlformats-officedocument.drawingml.chart+xml"/>
  <Override PartName="/ppt/notesSlides/notesSlide59.xml" ContentType="application/vnd.openxmlformats-officedocument.presentationml.notesSlide+xml"/>
  <Override PartName="/ppt/charts/chart3.xml" ContentType="application/vnd.openxmlformats-officedocument.drawingml.chart+xml"/>
  <Override PartName="/ppt/notesSlides/notesSlide60.xml" ContentType="application/vnd.openxmlformats-officedocument.presentationml.notesSlide+xml"/>
  <Override PartName="/ppt/charts/chart4.xml" ContentType="application/vnd.openxmlformats-officedocument.drawingml.chart+xml"/>
  <Override PartName="/ppt/notesSlides/notesSlide61.xml" ContentType="application/vnd.openxmlformats-officedocument.presentationml.notesSlide+xml"/>
  <Override PartName="/ppt/charts/chart5.xml" ContentType="application/vnd.openxmlformats-officedocument.drawingml.chart+xml"/>
  <Override PartName="/ppt/notesSlides/notesSlide62.xml" ContentType="application/vnd.openxmlformats-officedocument.presentationml.notesSlide+xml"/>
  <Override PartName="/ppt/charts/chart6.xml" ContentType="application/vnd.openxmlformats-officedocument.drawingml.chart+xml"/>
  <Override PartName="/ppt/notesSlides/notesSlide63.xml" ContentType="application/vnd.openxmlformats-officedocument.presentationml.notesSlide+xml"/>
  <Override PartName="/ppt/charts/chart7.xml" ContentType="application/vnd.openxmlformats-officedocument.drawingml.chart+xml"/>
  <Override PartName="/ppt/notesSlides/notesSlide64.xml" ContentType="application/vnd.openxmlformats-officedocument.presentationml.notesSlide+xml"/>
  <Override PartName="/ppt/charts/chart8.xml" ContentType="application/vnd.openxmlformats-officedocument.drawingml.chart+xml"/>
  <Override PartName="/ppt/notesSlides/notesSlide65.xml" ContentType="application/vnd.openxmlformats-officedocument.presentationml.notesSlide+xml"/>
  <Override PartName="/ppt/charts/chart9.xml" ContentType="application/vnd.openxmlformats-officedocument.drawingml.chart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5"/>
  </p:notesMasterIdLst>
  <p:sldIdLst>
    <p:sldId id="256" r:id="rId2"/>
    <p:sldId id="445" r:id="rId3"/>
    <p:sldId id="444" r:id="rId4"/>
    <p:sldId id="321" r:id="rId5"/>
    <p:sldId id="340" r:id="rId6"/>
    <p:sldId id="338" r:id="rId7"/>
    <p:sldId id="365" r:id="rId8"/>
    <p:sldId id="376" r:id="rId9"/>
    <p:sldId id="439" r:id="rId10"/>
    <p:sldId id="436" r:id="rId11"/>
    <p:sldId id="322" r:id="rId12"/>
    <p:sldId id="323" r:id="rId13"/>
    <p:sldId id="331" r:id="rId14"/>
    <p:sldId id="324" r:id="rId15"/>
    <p:sldId id="353" r:id="rId16"/>
    <p:sldId id="354" r:id="rId17"/>
    <p:sldId id="355" r:id="rId18"/>
    <p:sldId id="356" r:id="rId19"/>
    <p:sldId id="357" r:id="rId20"/>
    <p:sldId id="358" r:id="rId21"/>
    <p:sldId id="337" r:id="rId22"/>
    <p:sldId id="373" r:id="rId23"/>
    <p:sldId id="342" r:id="rId24"/>
    <p:sldId id="433" r:id="rId25"/>
    <p:sldId id="438" r:id="rId26"/>
    <p:sldId id="327" r:id="rId27"/>
    <p:sldId id="341" r:id="rId28"/>
    <p:sldId id="359" r:id="rId29"/>
    <p:sldId id="360" r:id="rId30"/>
    <p:sldId id="361" r:id="rId31"/>
    <p:sldId id="366" r:id="rId32"/>
    <p:sldId id="367" r:id="rId33"/>
    <p:sldId id="368" r:id="rId34"/>
    <p:sldId id="369" r:id="rId35"/>
    <p:sldId id="374" r:id="rId36"/>
    <p:sldId id="326" r:id="rId37"/>
    <p:sldId id="336" r:id="rId38"/>
    <p:sldId id="375" r:id="rId39"/>
    <p:sldId id="377" r:id="rId40"/>
    <p:sldId id="440" r:id="rId41"/>
    <p:sldId id="362" r:id="rId42"/>
    <p:sldId id="370" r:id="rId43"/>
    <p:sldId id="325" r:id="rId44"/>
    <p:sldId id="339" r:id="rId45"/>
    <p:sldId id="363" r:id="rId46"/>
    <p:sldId id="364" r:id="rId47"/>
    <p:sldId id="371" r:id="rId48"/>
    <p:sldId id="372" r:id="rId49"/>
    <p:sldId id="437" r:id="rId50"/>
    <p:sldId id="434" r:id="rId51"/>
    <p:sldId id="431" r:id="rId52"/>
    <p:sldId id="378" r:id="rId53"/>
    <p:sldId id="379" r:id="rId54"/>
    <p:sldId id="380" r:id="rId55"/>
    <p:sldId id="430" r:id="rId56"/>
    <p:sldId id="420" r:id="rId57"/>
    <p:sldId id="441" r:id="rId58"/>
    <p:sldId id="421" r:id="rId59"/>
    <p:sldId id="382" r:id="rId60"/>
    <p:sldId id="389" r:id="rId61"/>
    <p:sldId id="390" r:id="rId62"/>
    <p:sldId id="391" r:id="rId63"/>
    <p:sldId id="392" r:id="rId64"/>
    <p:sldId id="393" r:id="rId65"/>
    <p:sldId id="396" r:id="rId66"/>
    <p:sldId id="394" r:id="rId67"/>
    <p:sldId id="395" r:id="rId68"/>
    <p:sldId id="397" r:id="rId69"/>
    <p:sldId id="398" r:id="rId70"/>
    <p:sldId id="399" r:id="rId71"/>
    <p:sldId id="400" r:id="rId72"/>
    <p:sldId id="401" r:id="rId73"/>
    <p:sldId id="422" r:id="rId74"/>
    <p:sldId id="423" r:id="rId75"/>
    <p:sldId id="424" r:id="rId76"/>
    <p:sldId id="425" r:id="rId77"/>
    <p:sldId id="426" r:id="rId78"/>
    <p:sldId id="427" r:id="rId79"/>
    <p:sldId id="428" r:id="rId80"/>
    <p:sldId id="429" r:id="rId81"/>
    <p:sldId id="407" r:id="rId82"/>
    <p:sldId id="408" r:id="rId83"/>
    <p:sldId id="432" r:id="rId84"/>
  </p:sldIdLst>
  <p:sldSz cx="9144000" cy="6858000" type="screen4x3"/>
  <p:notesSz cx="6858000" cy="994727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6">
          <p15:clr>
            <a:srgbClr val="A4A3A4"/>
          </p15:clr>
        </p15:guide>
        <p15:guide id="2" pos="21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23" autoAdjust="0"/>
    <p:restoredTop sz="90925" autoAdjust="0"/>
  </p:normalViewPr>
  <p:slideViewPr>
    <p:cSldViewPr>
      <p:cViewPr>
        <p:scale>
          <a:sx n="60" d="100"/>
          <a:sy n="60" d="100"/>
        </p:scale>
        <p:origin x="-1422" y="-22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3258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6"/>
        <p:guide pos="21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dziegiel\Desktop\Dane%20demograficzne%20iwkowa0%20wazne%20super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Zeszy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liczba dzieci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95000"/>
                  </a:schemeClr>
                </a:gs>
                <a:gs pos="100000">
                  <a:schemeClr val="accent1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40005" dist="22984" dir="5400000" rotWithShape="0">
                <a:srgbClr val="000000">
                  <a:alpha val="45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r"/>
            </a:scene3d>
            <a:sp3d prstMaterial="matte">
              <a:bevelT w="19050" h="38100"/>
            </a:sp3d>
          </c:spPr>
          <c:invertIfNegative val="0"/>
          <c:cat>
            <c:numRef>
              <c:f>Arkusz1!$A$2:$A$11</c:f>
              <c:numCache>
                <c:formatCode>General</c:formatCod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numCache>
            </c:numRef>
          </c:cat>
          <c:val>
            <c:numRef>
              <c:f>Arkusz1!$B$2:$B$11</c:f>
              <c:numCache>
                <c:formatCode>General</c:formatCode>
                <c:ptCount val="10"/>
                <c:pt idx="0">
                  <c:v>79</c:v>
                </c:pt>
                <c:pt idx="1">
                  <c:v>82</c:v>
                </c:pt>
                <c:pt idx="2">
                  <c:v>72</c:v>
                </c:pt>
                <c:pt idx="3">
                  <c:v>91</c:v>
                </c:pt>
                <c:pt idx="4">
                  <c:v>75</c:v>
                </c:pt>
                <c:pt idx="5">
                  <c:v>70</c:v>
                </c:pt>
                <c:pt idx="6">
                  <c:v>83</c:v>
                </c:pt>
                <c:pt idx="7">
                  <c:v>92</c:v>
                </c:pt>
                <c:pt idx="8">
                  <c:v>106</c:v>
                </c:pt>
                <c:pt idx="9">
                  <c:v>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793856"/>
        <c:axId val="172648704"/>
      </c:barChart>
      <c:catAx>
        <c:axId val="17279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72648704"/>
        <c:crosses val="autoZero"/>
        <c:auto val="1"/>
        <c:lblAlgn val="ctr"/>
        <c:lblOffset val="100"/>
        <c:noMultiLvlLbl val="0"/>
      </c:catAx>
      <c:valAx>
        <c:axId val="1726487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727938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Arkusz1!$B$16</c:f>
              <c:strCache>
                <c:ptCount val="1"/>
                <c:pt idx="0">
                  <c:v>Dobrociesz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Arkusz1!$B$17:$B$27</c:f>
              <c:numCache>
                <c:formatCode>General</c:formatCode>
                <c:ptCount val="11"/>
                <c:pt idx="0">
                  <c:v>622</c:v>
                </c:pt>
                <c:pt idx="1">
                  <c:v>621</c:v>
                </c:pt>
                <c:pt idx="2">
                  <c:v>620</c:v>
                </c:pt>
                <c:pt idx="3">
                  <c:v>615</c:v>
                </c:pt>
                <c:pt idx="4">
                  <c:v>612</c:v>
                </c:pt>
                <c:pt idx="5">
                  <c:v>618</c:v>
                </c:pt>
                <c:pt idx="6">
                  <c:v>622</c:v>
                </c:pt>
                <c:pt idx="7">
                  <c:v>615</c:v>
                </c:pt>
                <c:pt idx="8">
                  <c:v>621</c:v>
                </c:pt>
                <c:pt idx="9">
                  <c:v>615</c:v>
                </c:pt>
                <c:pt idx="10">
                  <c:v>613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7152128"/>
        <c:axId val="128667008"/>
      </c:barChart>
      <c:catAx>
        <c:axId val="1671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667008"/>
        <c:crosses val="autoZero"/>
        <c:auto val="1"/>
        <c:lblAlgn val="ctr"/>
        <c:lblOffset val="100"/>
        <c:noMultiLvlLbl val="0"/>
      </c:catAx>
      <c:valAx>
        <c:axId val="128667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715212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Arkusz1!$C$16</c:f>
              <c:strCache>
                <c:ptCount val="1"/>
                <c:pt idx="0">
                  <c:v>Wojakowa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Arkusz1!$C$17:$C$27</c:f>
              <c:numCache>
                <c:formatCode>General</c:formatCode>
                <c:ptCount val="11"/>
                <c:pt idx="0">
                  <c:v>1104</c:v>
                </c:pt>
                <c:pt idx="1">
                  <c:v>1097</c:v>
                </c:pt>
                <c:pt idx="2">
                  <c:v>1113</c:v>
                </c:pt>
                <c:pt idx="3">
                  <c:v>1105</c:v>
                </c:pt>
                <c:pt idx="4">
                  <c:v>1101</c:v>
                </c:pt>
                <c:pt idx="5">
                  <c:v>1114</c:v>
                </c:pt>
                <c:pt idx="6">
                  <c:v>1120</c:v>
                </c:pt>
                <c:pt idx="7">
                  <c:v>1115</c:v>
                </c:pt>
                <c:pt idx="8">
                  <c:v>1118</c:v>
                </c:pt>
                <c:pt idx="9">
                  <c:v>1131</c:v>
                </c:pt>
                <c:pt idx="10">
                  <c:v>1128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3359232"/>
        <c:axId val="128669312"/>
      </c:barChart>
      <c:catAx>
        <c:axId val="16335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669312"/>
        <c:crosses val="autoZero"/>
        <c:auto val="1"/>
        <c:lblAlgn val="ctr"/>
        <c:lblOffset val="100"/>
        <c:noMultiLvlLbl val="0"/>
      </c:catAx>
      <c:valAx>
        <c:axId val="128669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335923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Arkusz1!$D$16</c:f>
              <c:strCache>
                <c:ptCount val="1"/>
                <c:pt idx="0">
                  <c:v>Iwkowa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Arkusz1!$D$17:$D$27</c:f>
              <c:numCache>
                <c:formatCode>General</c:formatCode>
                <c:ptCount val="11"/>
                <c:pt idx="0">
                  <c:v>2773</c:v>
                </c:pt>
                <c:pt idx="1">
                  <c:v>2799</c:v>
                </c:pt>
                <c:pt idx="2">
                  <c:v>2814</c:v>
                </c:pt>
                <c:pt idx="3">
                  <c:v>2815</c:v>
                </c:pt>
                <c:pt idx="4">
                  <c:v>2841</c:v>
                </c:pt>
                <c:pt idx="5">
                  <c:v>2853</c:v>
                </c:pt>
                <c:pt idx="6">
                  <c:v>2853</c:v>
                </c:pt>
                <c:pt idx="7">
                  <c:v>2852</c:v>
                </c:pt>
                <c:pt idx="8">
                  <c:v>2880</c:v>
                </c:pt>
                <c:pt idx="9">
                  <c:v>2909</c:v>
                </c:pt>
                <c:pt idx="10">
                  <c:v>2915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8946688"/>
        <c:axId val="131760128"/>
      </c:barChart>
      <c:catAx>
        <c:axId val="16894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1760128"/>
        <c:crosses val="autoZero"/>
        <c:auto val="1"/>
        <c:lblAlgn val="ctr"/>
        <c:lblOffset val="100"/>
        <c:noMultiLvlLbl val="0"/>
      </c:catAx>
      <c:valAx>
        <c:axId val="13176012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894668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Arkusz1!$E$16</c:f>
              <c:strCache>
                <c:ptCount val="1"/>
                <c:pt idx="0">
                  <c:v>Połom Mały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Arkusz1!$E$17:$E$27</c:f>
              <c:numCache>
                <c:formatCode>General</c:formatCode>
                <c:ptCount val="11"/>
                <c:pt idx="0">
                  <c:v>318</c:v>
                </c:pt>
                <c:pt idx="1">
                  <c:v>317</c:v>
                </c:pt>
                <c:pt idx="2">
                  <c:v>323</c:v>
                </c:pt>
                <c:pt idx="3">
                  <c:v>323</c:v>
                </c:pt>
                <c:pt idx="4">
                  <c:v>325</c:v>
                </c:pt>
                <c:pt idx="5">
                  <c:v>324</c:v>
                </c:pt>
                <c:pt idx="6">
                  <c:v>330</c:v>
                </c:pt>
                <c:pt idx="7">
                  <c:v>323</c:v>
                </c:pt>
                <c:pt idx="8">
                  <c:v>330</c:v>
                </c:pt>
                <c:pt idx="9">
                  <c:v>335</c:v>
                </c:pt>
                <c:pt idx="10">
                  <c:v>333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045504"/>
        <c:axId val="131762432"/>
      </c:barChart>
      <c:catAx>
        <c:axId val="16904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1762432"/>
        <c:crosses val="autoZero"/>
        <c:auto val="1"/>
        <c:lblAlgn val="ctr"/>
        <c:lblOffset val="100"/>
        <c:noMultiLvlLbl val="0"/>
      </c:catAx>
      <c:valAx>
        <c:axId val="131762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045504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Arkusz1!$F$16</c:f>
              <c:strCache>
                <c:ptCount val="1"/>
                <c:pt idx="0">
                  <c:v>Drużków Pusty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Arkusz1!$F$17:$F$27</c:f>
              <c:numCache>
                <c:formatCode>General</c:formatCode>
                <c:ptCount val="11"/>
                <c:pt idx="0">
                  <c:v>305</c:v>
                </c:pt>
                <c:pt idx="1">
                  <c:v>312</c:v>
                </c:pt>
                <c:pt idx="2">
                  <c:v>313</c:v>
                </c:pt>
                <c:pt idx="3">
                  <c:v>322</c:v>
                </c:pt>
                <c:pt idx="4">
                  <c:v>318</c:v>
                </c:pt>
                <c:pt idx="5">
                  <c:v>318</c:v>
                </c:pt>
                <c:pt idx="6">
                  <c:v>315</c:v>
                </c:pt>
                <c:pt idx="7">
                  <c:v>319</c:v>
                </c:pt>
                <c:pt idx="8">
                  <c:v>312</c:v>
                </c:pt>
                <c:pt idx="9">
                  <c:v>317</c:v>
                </c:pt>
                <c:pt idx="10">
                  <c:v>319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160192"/>
        <c:axId val="131764736"/>
      </c:barChart>
      <c:catAx>
        <c:axId val="169160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1764736"/>
        <c:crosses val="autoZero"/>
        <c:auto val="1"/>
        <c:lblAlgn val="ctr"/>
        <c:lblOffset val="100"/>
        <c:noMultiLvlLbl val="0"/>
      </c:catAx>
      <c:valAx>
        <c:axId val="1317647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16019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Arkusz1!$G$16</c:f>
              <c:strCache>
                <c:ptCount val="1"/>
                <c:pt idx="0">
                  <c:v>Kąty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Arkusz1!$G$17:$G$27</c:f>
              <c:numCache>
                <c:formatCode>General</c:formatCode>
                <c:ptCount val="11"/>
                <c:pt idx="0">
                  <c:v>714</c:v>
                </c:pt>
                <c:pt idx="1">
                  <c:v>721</c:v>
                </c:pt>
                <c:pt idx="2">
                  <c:v>729</c:v>
                </c:pt>
                <c:pt idx="3">
                  <c:v>757</c:v>
                </c:pt>
                <c:pt idx="4">
                  <c:v>773</c:v>
                </c:pt>
                <c:pt idx="5">
                  <c:v>772</c:v>
                </c:pt>
                <c:pt idx="6">
                  <c:v>776</c:v>
                </c:pt>
                <c:pt idx="7">
                  <c:v>782</c:v>
                </c:pt>
                <c:pt idx="8">
                  <c:v>771</c:v>
                </c:pt>
                <c:pt idx="9">
                  <c:v>785</c:v>
                </c:pt>
                <c:pt idx="10">
                  <c:v>804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107968"/>
        <c:axId val="131767040"/>
      </c:barChart>
      <c:catAx>
        <c:axId val="169107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1767040"/>
        <c:crosses val="autoZero"/>
        <c:auto val="1"/>
        <c:lblAlgn val="ctr"/>
        <c:lblOffset val="100"/>
        <c:noMultiLvlLbl val="0"/>
      </c:catAx>
      <c:valAx>
        <c:axId val="1317670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69107968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Arkusz1!$H$16</c:f>
              <c:strCache>
                <c:ptCount val="1"/>
                <c:pt idx="0">
                  <c:v>Porąbka Iwkowska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Arkusz1!$A$17:$A$27</c:f>
              <c:numCache>
                <c:formatCode>General</c:formatCode>
                <c:ptCount val="11"/>
                <c:pt idx="0">
                  <c:v>2009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Arkusz1!$H$17:$H$27</c:f>
              <c:numCache>
                <c:formatCode>General</c:formatCode>
                <c:ptCount val="11"/>
                <c:pt idx="0">
                  <c:v>431</c:v>
                </c:pt>
                <c:pt idx="1">
                  <c:v>446</c:v>
                </c:pt>
                <c:pt idx="2">
                  <c:v>448</c:v>
                </c:pt>
                <c:pt idx="3">
                  <c:v>451</c:v>
                </c:pt>
                <c:pt idx="4">
                  <c:v>459</c:v>
                </c:pt>
                <c:pt idx="5">
                  <c:v>460</c:v>
                </c:pt>
                <c:pt idx="6">
                  <c:v>463</c:v>
                </c:pt>
                <c:pt idx="7">
                  <c:v>473</c:v>
                </c:pt>
                <c:pt idx="8">
                  <c:v>477</c:v>
                </c:pt>
                <c:pt idx="9">
                  <c:v>480</c:v>
                </c:pt>
                <c:pt idx="10">
                  <c:v>481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9722880"/>
        <c:axId val="128631936"/>
      </c:barChart>
      <c:catAx>
        <c:axId val="169722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631936"/>
        <c:crosses val="autoZero"/>
        <c:auto val="1"/>
        <c:lblAlgn val="ctr"/>
        <c:lblOffset val="100"/>
        <c:noMultiLvlLbl val="0"/>
      </c:catAx>
      <c:valAx>
        <c:axId val="128631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9722880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v>Mieszkańcy</c:v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Arkusz1!$E$1:$O$1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Arkusz1!$E$2:$O$2</c:f>
              <c:numCache>
                <c:formatCode>General</c:formatCode>
                <c:ptCount val="11"/>
                <c:pt idx="0">
                  <c:v>6267</c:v>
                </c:pt>
                <c:pt idx="1">
                  <c:v>6313</c:v>
                </c:pt>
                <c:pt idx="2">
                  <c:v>6360</c:v>
                </c:pt>
                <c:pt idx="3">
                  <c:v>6388</c:v>
                </c:pt>
                <c:pt idx="4">
                  <c:v>6429</c:v>
                </c:pt>
                <c:pt idx="5">
                  <c:v>6458</c:v>
                </c:pt>
                <c:pt idx="6">
                  <c:v>6479</c:v>
                </c:pt>
                <c:pt idx="7">
                  <c:v>6479</c:v>
                </c:pt>
                <c:pt idx="8">
                  <c:v>6509</c:v>
                </c:pt>
                <c:pt idx="9">
                  <c:v>6566</c:v>
                </c:pt>
                <c:pt idx="10">
                  <c:v>6586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69416192"/>
        <c:axId val="128634816"/>
      </c:barChart>
      <c:catAx>
        <c:axId val="16941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28634816"/>
        <c:crosses val="autoZero"/>
        <c:auto val="1"/>
        <c:lblAlgn val="ctr"/>
        <c:lblOffset val="100"/>
        <c:noMultiLvlLbl val="0"/>
      </c:catAx>
      <c:valAx>
        <c:axId val="128634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6941619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800"/>
      </a:pPr>
      <a:endParaRPr lang="pl-PL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565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85479" y="4724677"/>
            <a:ext cx="5485440" cy="447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l-PL" altLang="pl-PL" noProof="0" smtClean="0"/>
          </a:p>
        </p:txBody>
      </p:sp>
    </p:spTree>
    <p:extLst>
      <p:ext uri="{BB962C8B-B14F-4D97-AF65-F5344CB8AC3E}">
        <p14:creationId xmlns:p14="http://schemas.microsoft.com/office/powerpoint/2010/main" val="5786864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1037469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461675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322730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430503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984044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862745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4756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95087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86961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600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6625440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8876803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40072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1692374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223461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6395823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7697331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7349072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3225452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445301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31116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1863049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40921501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8877960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5406594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27519615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1" y="4724679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1223707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3137630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9788277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313763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7010727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6126260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370488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2" y="4724680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3201684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942975" y="755650"/>
            <a:ext cx="4972050" cy="37290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480" y="4724678"/>
            <a:ext cx="5487041" cy="44765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 smtClean="0"/>
          </a:p>
        </p:txBody>
      </p:sp>
    </p:spTree>
    <p:extLst>
      <p:ext uri="{BB962C8B-B14F-4D97-AF65-F5344CB8AC3E}">
        <p14:creationId xmlns:p14="http://schemas.microsoft.com/office/powerpoint/2010/main" val="1358475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47090F-A423-4ABF-82AD-661370C2780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9796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73935-6E40-410B-97BC-C11B0C61F41B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497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5987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3BE9A-3794-454B-99BB-A13928D7213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02979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CD1A-79D5-40F3-8931-F759F3008AC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63918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7F206-FF99-481A-B95B-E827E1AC17FC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828956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B7CD8-D551-4C09-9762-3BA54C93C22D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0115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12586-BE5E-4FE1-A8A6-50E8CD21A889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2704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6D310-43D0-47E9-80D3-6373CCF0C6CA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88389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2B8BC-5901-4457-B987-3E562D7457C8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32651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CE2F5-D210-4D76-AB95-A0C51490F147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59712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A153-0E56-4D39-B8AF-AE377B19C1A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94934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tytułu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l-PL" smtClean="0"/>
              <a:t>Kliknij, aby edytować format tekstu konspektu</a:t>
            </a:r>
          </a:p>
          <a:p>
            <a:pPr lvl="1"/>
            <a:r>
              <a:rPr lang="en-GB" altLang="pl-PL" smtClean="0"/>
              <a:t>Drugi poziom konspektu</a:t>
            </a:r>
          </a:p>
          <a:p>
            <a:pPr lvl="2"/>
            <a:r>
              <a:rPr lang="en-GB" altLang="pl-PL" smtClean="0"/>
              <a:t>Trzeci poziom konspektu</a:t>
            </a:r>
          </a:p>
          <a:p>
            <a:pPr lvl="3"/>
            <a:r>
              <a:rPr lang="en-GB" altLang="pl-PL" smtClean="0"/>
              <a:t>Czwarty poziom konspektu</a:t>
            </a:r>
          </a:p>
          <a:p>
            <a:pPr lvl="4"/>
            <a:r>
              <a:rPr lang="en-GB" altLang="pl-PL" smtClean="0"/>
              <a:t>Piąty poziom konspektu</a:t>
            </a:r>
          </a:p>
          <a:p>
            <a:pPr lvl="4"/>
            <a:r>
              <a:rPr lang="en-GB" altLang="pl-PL" smtClean="0"/>
              <a:t>Szósty poziom konspektu</a:t>
            </a:r>
          </a:p>
          <a:p>
            <a:pPr lvl="4"/>
            <a:r>
              <a:rPr lang="en-GB" altLang="pl-PL" smtClean="0"/>
              <a:t>Siódmy poziom konspektu</a:t>
            </a:r>
          </a:p>
          <a:p>
            <a:pPr lvl="4"/>
            <a:r>
              <a:rPr lang="en-GB" altLang="pl-PL" smtClean="0"/>
              <a:t>Ósmy poziom konspektu</a:t>
            </a:r>
          </a:p>
          <a:p>
            <a:pPr lvl="4"/>
            <a:r>
              <a:rPr lang="en-GB" altLang="pl-PL" smtClean="0"/>
              <a:t>Dziewiąty poziom konspektu</a:t>
            </a: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l-PL" altLang="pl-PL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fld id="{8F4D982B-08C6-4BE6-9286-FB676419F3F1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1763688" y="2600444"/>
            <a:ext cx="6192838" cy="175650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6000" b="1" dirty="0">
                <a:solidFill>
                  <a:srgbClr val="008000"/>
                </a:solidFill>
              </a:rPr>
              <a:t> </a:t>
            </a:r>
            <a:r>
              <a:rPr lang="pl-PL" altLang="pl-PL" sz="6000" b="1" dirty="0" smtClean="0">
                <a:solidFill>
                  <a:srgbClr val="008000"/>
                </a:solidFill>
              </a:rPr>
              <a:t>Sprawozdanie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sz="4800" b="1" dirty="0" smtClean="0">
                <a:solidFill>
                  <a:srgbClr val="008000"/>
                </a:solidFill>
              </a:rPr>
              <a:t>2014-2018</a:t>
            </a:r>
            <a:endParaRPr lang="pl-PL" altLang="pl-PL" sz="48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1" t="25391" r="8995" b="15625"/>
          <a:stretch/>
        </p:blipFill>
        <p:spPr bwMode="auto">
          <a:xfrm>
            <a:off x="2267744" y="980728"/>
            <a:ext cx="6802270" cy="4838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81211" y="4869160"/>
            <a:ext cx="68888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lvl="0" algn="ctr"/>
            <a:r>
              <a:rPr lang="pl-PL" sz="2800" b="1" dirty="0" smtClean="0">
                <a:solidFill>
                  <a:srgbClr val="00B050"/>
                </a:solidFill>
              </a:rPr>
              <a:t>W trakcie realizacji</a:t>
            </a:r>
          </a:p>
          <a:p>
            <a:pPr lvl="0" algn="ctr"/>
            <a:r>
              <a:rPr lang="pl-PL" sz="2800" b="1" dirty="0" smtClean="0">
                <a:solidFill>
                  <a:srgbClr val="00B050"/>
                </a:solidFill>
              </a:rPr>
              <a:t>Chodnik </a:t>
            </a:r>
            <a:r>
              <a:rPr lang="pl-PL" sz="2800" b="1" dirty="0">
                <a:solidFill>
                  <a:srgbClr val="00B050"/>
                </a:solidFill>
              </a:rPr>
              <a:t>w Wojakowej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02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0.11\wymianaug\GOK\do beli o drogach\DSC_085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1130190"/>
            <a:ext cx="6948264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59224" y="5157192"/>
            <a:ext cx="698477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339933"/>
                </a:solidFill>
              </a:rPr>
              <a:t>Iwkowa- Pańskie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811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11\wymianaug\GOK\do beli o drogach\DSC_085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0282" y="1209525"/>
            <a:ext cx="6783718" cy="4481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70317" y="5103797"/>
            <a:ext cx="678371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339933"/>
                </a:solidFill>
              </a:rPr>
              <a:t>Iwkowa- </a:t>
            </a:r>
            <a:r>
              <a:rPr lang="pl-PL" sz="3200" b="1" dirty="0" smtClean="0">
                <a:solidFill>
                  <a:srgbClr val="339933"/>
                </a:solidFill>
              </a:rPr>
              <a:t>Pańskie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46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ppp\Pulpit\prezentacja\materiały\DSC_1177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04" y="908664"/>
            <a:ext cx="6840000" cy="5040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68504" y="5445224"/>
            <a:ext cx="687549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 </a:t>
            </a:r>
            <a:r>
              <a:rPr lang="pl-PL" sz="3200" b="1" dirty="0">
                <a:solidFill>
                  <a:srgbClr val="339933"/>
                </a:solidFill>
              </a:rPr>
              <a:t>Iwkowa- Kozieniec 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67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pp\Pulpit\prezentacja\materiały\gal\xii2015 007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8015" y="908720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33656" y="5361763"/>
            <a:ext cx="6882497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 </a:t>
            </a:r>
            <a:r>
              <a:rPr lang="pl-PL" sz="3200" b="1" dirty="0" smtClean="0">
                <a:solidFill>
                  <a:srgbClr val="339933"/>
                </a:solidFill>
              </a:rPr>
              <a:t>Remont </a:t>
            </a:r>
            <a:r>
              <a:rPr lang="pl-PL" sz="3200" b="1" dirty="0" smtClean="0">
                <a:solidFill>
                  <a:srgbClr val="339933"/>
                </a:solidFill>
              </a:rPr>
              <a:t>elewacji OSP </a:t>
            </a:r>
            <a:r>
              <a:rPr lang="pl-PL" sz="3200" b="1" dirty="0">
                <a:solidFill>
                  <a:srgbClr val="339933"/>
                </a:solidFill>
              </a:rPr>
              <a:t>w Iwkowej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46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310" y="1092394"/>
            <a:ext cx="7009690" cy="4844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097798" y="5349569"/>
            <a:ext cx="7046202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Iwkowa – Murkowo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178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008031"/>
            <a:ext cx="6768752" cy="5003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75756" y="5424964"/>
            <a:ext cx="684076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Iwkowa- Dzięgielowo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3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7744" y="1126186"/>
            <a:ext cx="7078624" cy="4294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31232" y="4895648"/>
            <a:ext cx="6912768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rgbClr val="339933"/>
                </a:solidFill>
              </a:rPr>
              <a:t>Iwkowa – Stary </a:t>
            </a:r>
            <a:r>
              <a:rPr lang="pl-PL" altLang="pl-PL" sz="2800" b="1" dirty="0" smtClean="0">
                <a:solidFill>
                  <a:srgbClr val="339933"/>
                </a:solidFill>
              </a:rPr>
              <a:t>Gościniec I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0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948405"/>
            <a:ext cx="7056784" cy="4993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67898" y="5357190"/>
            <a:ext cx="7056784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Iwkowa – Stary </a:t>
            </a:r>
            <a:r>
              <a:rPr lang="pl-PL" altLang="pl-PL" sz="3200" b="1" dirty="0" smtClean="0">
                <a:solidFill>
                  <a:srgbClr val="339933"/>
                </a:solidFill>
              </a:rPr>
              <a:t>Gościniec II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425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253" y="1294487"/>
            <a:ext cx="7308304" cy="466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88253" y="4973350"/>
            <a:ext cx="6992259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rgbClr val="339933"/>
                </a:solidFill>
              </a:rPr>
              <a:t>Stabilizacja osuwiska </a:t>
            </a:r>
            <a:r>
              <a:rPr lang="pl-PL" altLang="pl-PL" sz="2800" b="1" dirty="0" smtClean="0">
                <a:solidFill>
                  <a:srgbClr val="339933"/>
                </a:solidFill>
              </a:rPr>
              <a:t/>
            </a:r>
            <a:br>
              <a:rPr lang="pl-PL" altLang="pl-PL" sz="2800" b="1" dirty="0" smtClean="0">
                <a:solidFill>
                  <a:srgbClr val="339933"/>
                </a:solidFill>
              </a:rPr>
            </a:br>
            <a:r>
              <a:rPr lang="pl-PL" altLang="pl-PL" sz="2800" b="1" dirty="0" smtClean="0">
                <a:solidFill>
                  <a:srgbClr val="339933"/>
                </a:solidFill>
              </a:rPr>
              <a:t>w </a:t>
            </a:r>
            <a:r>
              <a:rPr lang="pl-PL" altLang="pl-PL" sz="2800" b="1" dirty="0">
                <a:solidFill>
                  <a:srgbClr val="339933"/>
                </a:solidFill>
              </a:rPr>
              <a:t>miejscowości Iwkowa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329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123728" y="-99392"/>
            <a:ext cx="6606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</a:t>
            </a:r>
            <a:endParaRPr lang="pl-PL" dirty="0"/>
          </a:p>
        </p:txBody>
      </p:sp>
      <p:sp>
        <p:nvSpPr>
          <p:cNvPr id="3" name="Zwój poziomy 2"/>
          <p:cNvSpPr/>
          <p:nvPr/>
        </p:nvSpPr>
        <p:spPr bwMode="auto">
          <a:xfrm>
            <a:off x="2321496" y="-123709"/>
            <a:ext cx="6408712" cy="6336704"/>
          </a:xfrm>
          <a:prstGeom prst="horizontalScroll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pl-PL" sz="2000" b="1" dirty="0"/>
              <a:t>W powiecie brzeskim jesteśmy liderem w pozyskiwaniu środków z Unii </a:t>
            </a:r>
            <a:r>
              <a:rPr lang="pl-PL" sz="2000" b="1" dirty="0" smtClean="0"/>
              <a:t>Europejskiej</a:t>
            </a:r>
          </a:p>
          <a:p>
            <a:endParaRPr lang="pl-PL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 smtClean="0"/>
              <a:t>Fundusze krajowe 2014-2018 </a:t>
            </a:r>
            <a:r>
              <a:rPr lang="pl-PL" sz="1800" dirty="0"/>
              <a:t>: </a:t>
            </a:r>
            <a:r>
              <a:rPr lang="pl-PL" sz="1800" b="1" dirty="0"/>
              <a:t>8 500 000 zł</a:t>
            </a:r>
            <a:endParaRPr lang="pl-PL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1800" dirty="0" smtClean="0"/>
              <a:t>Odzyskany podatek </a:t>
            </a:r>
            <a:r>
              <a:rPr lang="pl-PL" sz="1800" dirty="0"/>
              <a:t>VAT ponad </a:t>
            </a:r>
            <a:r>
              <a:rPr lang="pl-PL" sz="1800" b="1" dirty="0"/>
              <a:t>3 000 000 zł.</a:t>
            </a:r>
            <a:endParaRPr lang="pl-PL" sz="1800" dirty="0"/>
          </a:p>
          <a:p>
            <a:endParaRPr lang="pl-PL" b="1" dirty="0"/>
          </a:p>
          <a:p>
            <a:r>
              <a:rPr lang="pl-PL" sz="1800" b="1" dirty="0"/>
              <a:t>Wartość pozyskanych środków</a:t>
            </a:r>
            <a:r>
              <a:rPr lang="pl-PL" sz="1800" dirty="0"/>
              <a:t> na zadania już wykonane i te które są w trakcie realizacji z Europejskich Funduszy Strukturalnych  i Inwestycyjnych oraz Programu Rozwoju Obszarów Wiejskich </a:t>
            </a:r>
            <a:r>
              <a:rPr lang="pl-PL" sz="1800" b="1" dirty="0"/>
              <a:t>wynosi 23 700 000 </a:t>
            </a:r>
            <a:r>
              <a:rPr lang="pl-PL" sz="1800" b="1" dirty="0" smtClean="0"/>
              <a:t>zł</a:t>
            </a:r>
          </a:p>
          <a:p>
            <a:r>
              <a:rPr lang="pl-PL" sz="1800" b="1" dirty="0" smtClean="0"/>
              <a:t>Łącznie pozyskano dodatkowo</a:t>
            </a:r>
            <a:r>
              <a:rPr lang="pl-PL" sz="1800" dirty="0" smtClean="0"/>
              <a:t> </a:t>
            </a:r>
            <a:endParaRPr lang="pl-PL" sz="1800" dirty="0"/>
          </a:p>
          <a:p>
            <a:r>
              <a:rPr lang="pl-PL" sz="1800" b="1" i="1" u="sng" dirty="0"/>
              <a:t>35 200 000 </a:t>
            </a:r>
            <a:r>
              <a:rPr lang="pl-PL" sz="1800" b="1" i="1" u="sng" dirty="0" smtClean="0"/>
              <a:t>zł</a:t>
            </a:r>
            <a:endParaRPr lang="pl-PL" sz="1800" b="1" dirty="0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47878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214545"/>
            <a:ext cx="6782544" cy="4540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18048" y="4675527"/>
            <a:ext cx="6804248" cy="1079399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Budowa chodnika </a:t>
            </a:r>
            <a:r>
              <a:rPr lang="pl-PL" altLang="pl-PL" sz="3200" b="1" dirty="0" smtClean="0">
                <a:solidFill>
                  <a:srgbClr val="339933"/>
                </a:solidFill>
              </a:rPr>
              <a:t/>
            </a:r>
            <a:br>
              <a:rPr lang="pl-PL" altLang="pl-PL" sz="3200" b="1" dirty="0" smtClean="0">
                <a:solidFill>
                  <a:srgbClr val="339933"/>
                </a:solidFill>
              </a:rPr>
            </a:br>
            <a:r>
              <a:rPr lang="pl-PL" altLang="pl-PL" sz="3200" b="1" dirty="0" smtClean="0">
                <a:solidFill>
                  <a:srgbClr val="339933"/>
                </a:solidFill>
              </a:rPr>
              <a:t>Iwkowa </a:t>
            </a:r>
            <a:r>
              <a:rPr lang="pl-PL" altLang="pl-PL" sz="3200" b="1" dirty="0">
                <a:solidFill>
                  <a:srgbClr val="339933"/>
                </a:solidFill>
              </a:rPr>
              <a:t>Dzięgielowo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9276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pp\Pulpit\prezentacja\materiały\gal\xii2015 009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908720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04000" y="5502765"/>
            <a:ext cx="68400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b="1" dirty="0" smtClean="0">
                <a:solidFill>
                  <a:srgbClr val="339933"/>
                </a:solidFill>
              </a:rPr>
              <a:t>Ciąg pieszy </a:t>
            </a:r>
            <a:r>
              <a:rPr lang="pl-PL" b="1" dirty="0">
                <a:solidFill>
                  <a:srgbClr val="339933"/>
                </a:solidFill>
              </a:rPr>
              <a:t>w Iwkowej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3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3375" y="796502"/>
            <a:ext cx="6970626" cy="4690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73373" y="5023189"/>
            <a:ext cx="6970625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b="1" dirty="0" smtClean="0">
                <a:solidFill>
                  <a:srgbClr val="00B050"/>
                </a:solidFill>
              </a:rPr>
              <a:t>Chodnik przy drodze powiatowej w </a:t>
            </a:r>
            <a:r>
              <a:rPr lang="pl-PL" b="1" dirty="0">
                <a:solidFill>
                  <a:srgbClr val="00B050"/>
                </a:solidFill>
              </a:rPr>
              <a:t>I</a:t>
            </a:r>
            <a:r>
              <a:rPr lang="pl-PL" b="1" dirty="0" smtClean="0">
                <a:solidFill>
                  <a:srgbClr val="00B050"/>
                </a:solidFill>
              </a:rPr>
              <a:t>wkowej</a:t>
            </a:r>
            <a:endParaRPr lang="pl-PL" altLang="pl-PL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3178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GOK\Piotrek\DSC_0883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906458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84111" y="5517232"/>
            <a:ext cx="68400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800" b="1" dirty="0">
                <a:solidFill>
                  <a:srgbClr val="339933"/>
                </a:solidFill>
              </a:rPr>
              <a:t>Wybudowano trasę zdrowia PZU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094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Dzięgiel Piotr\zdjęcia fogrr\FOFR2018cz.nr2 00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547" y="903273"/>
            <a:ext cx="6646015" cy="4876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350196" y="5301208"/>
            <a:ext cx="684000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Iwkowa Skotnica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0.11\wymianaug\Dzięgiel Piotr\powodziówka 2018+ chodnik\powodziówka 2018 0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293" y="1233248"/>
            <a:ext cx="6909262" cy="4562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70144" y="4839306"/>
            <a:ext cx="68888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 smtClean="0">
                <a:solidFill>
                  <a:srgbClr val="339933"/>
                </a:solidFill>
              </a:rPr>
              <a:t>Drogi w trakcie realizacji</a:t>
            </a:r>
          </a:p>
          <a:p>
            <a:pPr lvl="0"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00B050"/>
                </a:solidFill>
              </a:rPr>
              <a:t>Iwkowa Skotnica </a:t>
            </a:r>
            <a:endParaRPr lang="pl-PL" sz="2800" dirty="0">
              <a:solidFill>
                <a:srgbClr val="00B050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886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ppp\Pulpit\prezentacja\materiały\DSC_0796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980728"/>
            <a:ext cx="6840000" cy="482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74565" y="5229218"/>
            <a:ext cx="684000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 smtClean="0">
                <a:solidFill>
                  <a:srgbClr val="008000"/>
                </a:solidFill>
              </a:rPr>
              <a:t>Ciąg pieszy </a:t>
            </a:r>
            <a:r>
              <a:rPr lang="pl-PL" altLang="pl-PL" sz="3200" b="1" smtClean="0">
                <a:solidFill>
                  <a:srgbClr val="008000"/>
                </a:solidFill>
              </a:rPr>
              <a:t>w Kątach</a:t>
            </a:r>
            <a:endParaRPr lang="pl-PL" altLang="pl-PL" sz="3200" b="1" dirty="0">
              <a:solidFill>
                <a:srgbClr val="008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902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Dzięgiel Piotr\kapilczka remizaprzystanek 002.jpg"/>
          <p:cNvPicPr>
            <a:picLocks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96193" y="836712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09713" y="5351311"/>
            <a:ext cx="6847807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rgbClr val="339933"/>
                </a:solidFill>
              </a:rPr>
              <a:t> </a:t>
            </a:r>
            <a:r>
              <a:rPr lang="pl-PL" sz="2800" b="1" dirty="0">
                <a:solidFill>
                  <a:srgbClr val="339933"/>
                </a:solidFill>
              </a:rPr>
              <a:t>Remont kapliczki słupowej w Kątach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8457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735" y="851720"/>
            <a:ext cx="6945697" cy="5036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00127" y="5301710"/>
            <a:ext cx="6948265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Kąty -Zatoki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938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3" y="938105"/>
            <a:ext cx="7135149" cy="4776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51249" y="5127570"/>
            <a:ext cx="6892751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Kąty Góry w stronę </a:t>
            </a:r>
            <a:r>
              <a:rPr lang="pl-PL" altLang="pl-PL" sz="3200" b="1" dirty="0" err="1" smtClean="0">
                <a:solidFill>
                  <a:srgbClr val="339933"/>
                </a:solidFill>
              </a:rPr>
              <a:t>Sechnej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695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67744" y="355312"/>
            <a:ext cx="6984776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b="1" dirty="0">
                <a:solidFill>
                  <a:srgbClr val="00B050"/>
                </a:solidFill>
              </a:rPr>
              <a:t>Iwkowa numerem 1 w powiecie brzeskim</a:t>
            </a:r>
            <a:endParaRPr lang="pl-PL" dirty="0">
              <a:solidFill>
                <a:srgbClr val="00B050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94569"/>
              </p:ext>
            </p:extLst>
          </p:nvPr>
        </p:nvGraphicFramePr>
        <p:xfrm>
          <a:off x="2422941" y="1124744"/>
          <a:ext cx="6624737" cy="3456387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902271"/>
                <a:gridCol w="896565"/>
                <a:gridCol w="938647"/>
                <a:gridCol w="1185434"/>
                <a:gridCol w="927235"/>
                <a:gridCol w="847350"/>
                <a:gridCol w="927235"/>
              </a:tblGrid>
              <a:tr h="118291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Gmina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Liczba projektów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Fundusze strukturalne Wartość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Dofinansowanie z UE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Wartość na mieszkańca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PROW Ogółem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PROW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Wartość na mieszkańca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9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 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szt. 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w mln zł 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w mln zł 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w zł 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w mln zł)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( w zł)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Borzęcin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25,8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13,7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3082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Brzesko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46,4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29,3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1282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5,1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141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Czchów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13,4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7,7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1362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Dębno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2,5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2,2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169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0,5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Gnojnik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10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28,4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17,8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3573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4,3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539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426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Iwkowa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28,2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18,9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4426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4,8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 dirty="0">
                          <a:effectLst/>
                        </a:rPr>
                        <a:t>763</a:t>
                      </a: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6393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Szczurowa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19,2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14,2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100">
                          <a:effectLst/>
                        </a:rPr>
                        <a:t>2001</a:t>
                      </a:r>
                      <a:endParaRPr lang="pl-P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pl-P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322317" y="4437112"/>
            <a:ext cx="7821683" cy="1202510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pl-PL" b="1" dirty="0">
                <a:solidFill>
                  <a:srgbClr val="00B050"/>
                </a:solidFill>
              </a:rPr>
              <a:t>W Małopolsce :</a:t>
            </a:r>
            <a:r>
              <a:rPr lang="pl-PL" b="1" dirty="0" smtClean="0">
                <a:solidFill>
                  <a:srgbClr val="00B050"/>
                </a:solidFill>
              </a:rPr>
              <a:t> </a:t>
            </a:r>
          </a:p>
          <a:p>
            <a:r>
              <a:rPr lang="pl-PL" b="1" dirty="0" smtClean="0">
                <a:solidFill>
                  <a:srgbClr val="00B050"/>
                </a:solidFill>
              </a:rPr>
              <a:t>10</a:t>
            </a:r>
            <a:r>
              <a:rPr lang="pl-PL" dirty="0" smtClean="0">
                <a:solidFill>
                  <a:srgbClr val="00B050"/>
                </a:solidFill>
              </a:rPr>
              <a:t> miejsce </a:t>
            </a:r>
            <a:r>
              <a:rPr lang="pl-PL" dirty="0">
                <a:solidFill>
                  <a:srgbClr val="00B050"/>
                </a:solidFill>
              </a:rPr>
              <a:t>w wykorzystaniu PROW </a:t>
            </a:r>
            <a:endParaRPr lang="pl-PL" dirty="0" smtClean="0">
              <a:solidFill>
                <a:srgbClr val="00B050"/>
              </a:solidFill>
            </a:endParaRPr>
          </a:p>
          <a:p>
            <a:r>
              <a:rPr lang="pl-PL" b="1" dirty="0" smtClean="0">
                <a:solidFill>
                  <a:srgbClr val="00B050"/>
                </a:solidFill>
              </a:rPr>
              <a:t>20</a:t>
            </a:r>
            <a:r>
              <a:rPr lang="pl-PL" dirty="0" smtClean="0">
                <a:solidFill>
                  <a:srgbClr val="00B050"/>
                </a:solidFill>
              </a:rPr>
              <a:t> </a:t>
            </a:r>
            <a:r>
              <a:rPr lang="pl-PL" dirty="0">
                <a:solidFill>
                  <a:srgbClr val="00B050"/>
                </a:solidFill>
              </a:rPr>
              <a:t>miejsce w wykorzystaniu Funduszy </a:t>
            </a:r>
            <a:r>
              <a:rPr lang="pl-PL" dirty="0" smtClean="0">
                <a:solidFill>
                  <a:srgbClr val="00B050"/>
                </a:solidFill>
              </a:rPr>
              <a:t>Strukturalnych</a:t>
            </a:r>
            <a:endParaRPr lang="pl-PL" dirty="0">
              <a:solidFill>
                <a:srgbClr val="00B05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5670100"/>
            <a:ext cx="8784976" cy="279180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pl-PL" sz="1200" b="1" dirty="0" smtClean="0">
                <a:solidFill>
                  <a:srgbClr val="00B050"/>
                </a:solidFill>
              </a:rPr>
              <a:t>Źródło : „Fundusze Europejskie w Małopolsce ” – wydawca – Urząd Marszałkowski departament </a:t>
            </a:r>
            <a:r>
              <a:rPr lang="pl-PL" sz="1200" b="1" dirty="0">
                <a:solidFill>
                  <a:srgbClr val="00B050"/>
                </a:solidFill>
              </a:rPr>
              <a:t>P</a:t>
            </a:r>
            <a:r>
              <a:rPr lang="pl-PL" sz="1200" b="1" dirty="0" smtClean="0">
                <a:solidFill>
                  <a:srgbClr val="00B050"/>
                </a:solidFill>
              </a:rPr>
              <a:t>olityki Regionalnej  </a:t>
            </a:r>
            <a:endParaRPr lang="pl-PL" sz="1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4697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3" y="1177679"/>
            <a:ext cx="6856161" cy="48607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57694" y="5116958"/>
            <a:ext cx="6876257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rgbClr val="339933"/>
                </a:solidFill>
              </a:rPr>
              <a:t>Modernizacja - Kąty Góry </a:t>
            </a:r>
            <a:r>
              <a:rPr lang="pl-PL" altLang="pl-PL" sz="2800" b="1" dirty="0" smtClean="0">
                <a:solidFill>
                  <a:srgbClr val="339933"/>
                </a:solidFill>
              </a:rPr>
              <a:t/>
            </a:r>
            <a:br>
              <a:rPr lang="pl-PL" altLang="pl-PL" sz="2800" b="1" dirty="0" smtClean="0">
                <a:solidFill>
                  <a:srgbClr val="339933"/>
                </a:solidFill>
              </a:rPr>
            </a:br>
            <a:r>
              <a:rPr lang="pl-PL" altLang="pl-PL" sz="2800" b="1" dirty="0" smtClean="0">
                <a:solidFill>
                  <a:srgbClr val="339933"/>
                </a:solidFill>
              </a:rPr>
              <a:t>w kierunku Pasternik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37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iotrek\Desktop\2017-podsumowanie\FOGR2012nr2powyknawcze 020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2124" y="842034"/>
            <a:ext cx="6921728" cy="505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75612" y="5306530"/>
            <a:ext cx="676838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Kąty – Zatoki w stronę Łęk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23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piotrek\Desktop\2017-podsumowanie\FOGR2012nr2powyknawcze 0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250" y="1199558"/>
            <a:ext cx="7134310" cy="47606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75250" y="5373216"/>
            <a:ext cx="686875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Kąty - Góry w stronę </a:t>
            </a:r>
            <a:r>
              <a:rPr lang="pl-PL" sz="3200" b="1" dirty="0" err="1">
                <a:solidFill>
                  <a:srgbClr val="00B050"/>
                </a:solidFill>
              </a:rPr>
              <a:t>Sechnej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7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iotrek\Desktop\2017-podsumowanie\powódź 2017 powykonawcze 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090210"/>
            <a:ext cx="6876256" cy="4869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94711" y="5433892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800" b="1" dirty="0">
                <a:solidFill>
                  <a:srgbClr val="00B050"/>
                </a:solidFill>
              </a:rPr>
              <a:t>Kąty - Grabie w stronę Michalczowej</a:t>
            </a:r>
            <a:endParaRPr lang="pl-PL" altLang="pl-PL" sz="28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639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iotrek\Desktop\Aparat\DSC_030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484783"/>
            <a:ext cx="6876256" cy="447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92097" y="5366851"/>
            <a:ext cx="687625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Kąty – Pasterniki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56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piotrek\Desktop\2017-podsumowanie\FOGR2012nr2powyknawcze 0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1851" y="1196752"/>
            <a:ext cx="6788661" cy="4529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420560" y="5201320"/>
            <a:ext cx="6766957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800" b="1" dirty="0" smtClean="0">
                <a:solidFill>
                  <a:srgbClr val="00B050"/>
                </a:solidFill>
              </a:rPr>
              <a:t>Kąty Pasterniki Osiedle</a:t>
            </a:r>
            <a:endParaRPr lang="pl-PL" altLang="pl-PL" sz="28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976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pp\Pulpit\prezentacja\materiały\Nowy folder\DSC_0407 (2)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1412776"/>
            <a:ext cx="6840000" cy="4535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94527" y="5301208"/>
            <a:ext cx="684000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>
                <a:solidFill>
                  <a:srgbClr val="339933"/>
                </a:solidFill>
              </a:rPr>
              <a:t> </a:t>
            </a:r>
            <a:r>
              <a:rPr lang="pl-PL" b="1" dirty="0">
                <a:solidFill>
                  <a:srgbClr val="339933"/>
                </a:solidFill>
              </a:rPr>
              <a:t>Budowa chodnika </a:t>
            </a:r>
            <a:endParaRPr lang="pl-PL" b="1" dirty="0" smtClean="0">
              <a:solidFill>
                <a:srgbClr val="339933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pl-PL" b="1" dirty="0" smtClean="0">
                <a:solidFill>
                  <a:srgbClr val="339933"/>
                </a:solidFill>
              </a:rPr>
              <a:t>Porąbka Iwkowska – Drużków Pusty - Kąty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282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ppp\Pulpit\prezentacja\materiały\gal\xii2015 010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836712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70664" y="5351311"/>
            <a:ext cx="68400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>
                <a:solidFill>
                  <a:srgbClr val="008000"/>
                </a:solidFill>
              </a:rPr>
              <a:t> </a:t>
            </a:r>
            <a:r>
              <a:rPr lang="pl-PL" altLang="pl-PL" sz="2800" b="1" dirty="0" smtClean="0">
                <a:solidFill>
                  <a:srgbClr val="008000"/>
                </a:solidFill>
              </a:rPr>
              <a:t>Porąbka Iwkowska – Psia Góra</a:t>
            </a:r>
            <a:endParaRPr lang="pl-PL" altLang="pl-PL" sz="2800" b="1" dirty="0">
              <a:solidFill>
                <a:srgbClr val="008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3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iotrek\Desktop\Aparat\DSC_028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2343" y="1124744"/>
            <a:ext cx="7280124" cy="4594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74650" y="5132736"/>
            <a:ext cx="6941657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Porąbka Iwkowska – Zarzecze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321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iotrek\Desktop\2017-podsumowanie\FOGR2012nr2powyknawcze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11760" y="1072974"/>
            <a:ext cx="2281885" cy="446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C:\Users\piotrek\Desktop\2017-podsumowanie\kapliczka 2017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7309" y="1072974"/>
            <a:ext cx="3487167" cy="446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31769" y="5157192"/>
            <a:ext cx="700969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b="1" dirty="0">
                <a:solidFill>
                  <a:srgbClr val="00B050"/>
                </a:solidFill>
              </a:rPr>
              <a:t>R</a:t>
            </a:r>
            <a:r>
              <a:rPr lang="pl-PL" b="1" dirty="0" smtClean="0">
                <a:solidFill>
                  <a:srgbClr val="00B050"/>
                </a:solidFill>
              </a:rPr>
              <a:t>emont </a:t>
            </a:r>
            <a:r>
              <a:rPr lang="pl-PL" b="1" dirty="0">
                <a:solidFill>
                  <a:srgbClr val="00B050"/>
                </a:solidFill>
              </a:rPr>
              <a:t>kapliczki słupowej z 1869 r. </a:t>
            </a:r>
            <a:endParaRPr lang="pl-PL" b="1" dirty="0" smtClean="0">
              <a:solidFill>
                <a:srgbClr val="00B050"/>
              </a:solidFill>
            </a:endParaRPr>
          </a:p>
          <a:p>
            <a:pPr algn="ctr" eaLnBrk="1" hangingPunct="1">
              <a:buClrTx/>
            </a:pPr>
            <a:r>
              <a:rPr lang="pl-PL" b="1" dirty="0" smtClean="0">
                <a:solidFill>
                  <a:srgbClr val="00B050"/>
                </a:solidFill>
              </a:rPr>
              <a:t>w </a:t>
            </a:r>
            <a:r>
              <a:rPr lang="pl-PL" b="1" dirty="0">
                <a:solidFill>
                  <a:srgbClr val="00B050"/>
                </a:solidFill>
              </a:rPr>
              <a:t>Porąbce </a:t>
            </a:r>
            <a:r>
              <a:rPr lang="pl-PL" b="1" dirty="0" smtClean="0">
                <a:solidFill>
                  <a:srgbClr val="00B050"/>
                </a:solidFill>
              </a:rPr>
              <a:t>Iwkowskiej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8166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GOK\do beli o drogach\DSC_0844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940350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946462" y="5361762"/>
            <a:ext cx="619283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 </a:t>
            </a:r>
            <a:r>
              <a:rPr lang="pl-PL" sz="3200" b="1" dirty="0">
                <a:solidFill>
                  <a:srgbClr val="339933"/>
                </a:solidFill>
              </a:rPr>
              <a:t>Wojakowa- Podlipie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499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11\wymianaug\Dzięgiel Piotr\powodziówka 2018+ chodnik\powodziówka 2018 01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527399"/>
            <a:ext cx="6794344" cy="454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45292" y="5119867"/>
            <a:ext cx="68888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W</a:t>
            </a:r>
            <a:r>
              <a:rPr lang="pl-PL" sz="2800" b="1" dirty="0" smtClean="0">
                <a:solidFill>
                  <a:srgbClr val="339933"/>
                </a:solidFill>
              </a:rPr>
              <a:t> trakcie realizacji</a:t>
            </a:r>
          </a:p>
          <a:p>
            <a:pPr lvl="0"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00B050"/>
                </a:solidFill>
              </a:rPr>
              <a:t>Porąbka - Drużków Pusty </a:t>
            </a:r>
            <a:endParaRPr lang="pl-PL" sz="2800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968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5115" y="836713"/>
            <a:ext cx="6652071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59011" y="5341419"/>
            <a:ext cx="6728175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>
                <a:solidFill>
                  <a:srgbClr val="339933"/>
                </a:solidFill>
              </a:rPr>
              <a:t>Modernizacja  drogi Połom </a:t>
            </a:r>
            <a:r>
              <a:rPr lang="pl-PL" altLang="pl-PL" b="1" dirty="0" smtClean="0">
                <a:solidFill>
                  <a:srgbClr val="339933"/>
                </a:solidFill>
              </a:rPr>
              <a:t>Mały – ETAP I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1878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iotrek\Desktop\2017-podsumowanie\FOGRnr2 2017 powykonawcze 0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6572" y="980728"/>
            <a:ext cx="7007427" cy="469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36571" y="5157192"/>
            <a:ext cx="700742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Połom </a:t>
            </a:r>
            <a:r>
              <a:rPr lang="pl-PL" sz="3200" b="1" dirty="0" smtClean="0">
                <a:solidFill>
                  <a:srgbClr val="00B050"/>
                </a:solidFill>
              </a:rPr>
              <a:t>Mały - Okopy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05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pp\Pulpit\prezentacja\materiały\Nowy folder\DSC_0402 (2).JPG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02924" y="5289755"/>
            <a:ext cx="687625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008000"/>
                </a:solidFill>
              </a:rPr>
              <a:t> </a:t>
            </a:r>
            <a:r>
              <a:rPr lang="pl-PL" altLang="pl-PL" sz="3200" b="1" dirty="0" smtClean="0">
                <a:solidFill>
                  <a:srgbClr val="008000"/>
                </a:solidFill>
              </a:rPr>
              <a:t>Wiata Przystankowa</a:t>
            </a:r>
            <a:endParaRPr lang="pl-PL" altLang="pl-PL" sz="3200" b="1" dirty="0">
              <a:solidFill>
                <a:srgbClr val="00800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3467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pp\Pulpit\prezentacja\materiały\gal\xii2015 005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836712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31488" y="5289755"/>
            <a:ext cx="687625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 </a:t>
            </a:r>
            <a:r>
              <a:rPr lang="pl-PL" sz="3200" b="1" dirty="0" err="1">
                <a:solidFill>
                  <a:srgbClr val="339933"/>
                </a:solidFill>
              </a:rPr>
              <a:t>Dobrociesz</a:t>
            </a:r>
            <a:r>
              <a:rPr lang="pl-PL" sz="3200" b="1" dirty="0">
                <a:solidFill>
                  <a:srgbClr val="339933"/>
                </a:solidFill>
              </a:rPr>
              <a:t> Padoły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3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3" y="1268039"/>
            <a:ext cx="6848537" cy="4747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40024" y="5182586"/>
            <a:ext cx="6876256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>
                <a:solidFill>
                  <a:srgbClr val="339933"/>
                </a:solidFill>
              </a:rPr>
              <a:t>Modernizacja parkingu </a:t>
            </a:r>
            <a:r>
              <a:rPr lang="pl-PL" altLang="pl-PL" b="1" dirty="0" smtClean="0">
                <a:solidFill>
                  <a:srgbClr val="339933"/>
                </a:solidFill>
              </a:rPr>
              <a:t/>
            </a:r>
            <a:br>
              <a:rPr lang="pl-PL" altLang="pl-PL" b="1" dirty="0" smtClean="0">
                <a:solidFill>
                  <a:srgbClr val="339933"/>
                </a:solidFill>
              </a:rPr>
            </a:br>
            <a:r>
              <a:rPr lang="pl-PL" altLang="pl-PL" b="1" dirty="0" smtClean="0">
                <a:solidFill>
                  <a:srgbClr val="339933"/>
                </a:solidFill>
              </a:rPr>
              <a:t>przy </a:t>
            </a:r>
            <a:r>
              <a:rPr lang="pl-PL" altLang="pl-PL" b="1" dirty="0">
                <a:solidFill>
                  <a:srgbClr val="339933"/>
                </a:solidFill>
              </a:rPr>
              <a:t>PSP w </a:t>
            </a:r>
            <a:r>
              <a:rPr lang="pl-PL" altLang="pl-PL" b="1" dirty="0" err="1">
                <a:solidFill>
                  <a:srgbClr val="339933"/>
                </a:solidFill>
              </a:rPr>
              <a:t>Dobrocieszu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0537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1297542"/>
            <a:ext cx="6984776" cy="4661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436113" y="5151231"/>
            <a:ext cx="6732240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>
                <a:solidFill>
                  <a:srgbClr val="339933"/>
                </a:solidFill>
              </a:rPr>
              <a:t>Droga </a:t>
            </a:r>
            <a:r>
              <a:rPr lang="pl-PL" altLang="pl-PL" b="1" dirty="0" err="1">
                <a:solidFill>
                  <a:srgbClr val="339933"/>
                </a:solidFill>
              </a:rPr>
              <a:t>Dobrociesz</a:t>
            </a:r>
            <a:r>
              <a:rPr lang="pl-PL" altLang="pl-PL" b="1" dirty="0">
                <a:solidFill>
                  <a:srgbClr val="339933"/>
                </a:solidFill>
              </a:rPr>
              <a:t> Dolina </a:t>
            </a:r>
            <a:r>
              <a:rPr lang="pl-PL" altLang="pl-PL" b="1" dirty="0" smtClean="0">
                <a:solidFill>
                  <a:srgbClr val="339933"/>
                </a:solidFill>
              </a:rPr>
              <a:t/>
            </a:r>
            <a:br>
              <a:rPr lang="pl-PL" altLang="pl-PL" b="1" dirty="0" smtClean="0">
                <a:solidFill>
                  <a:srgbClr val="339933"/>
                </a:solidFill>
              </a:rPr>
            </a:br>
            <a:r>
              <a:rPr lang="pl-PL" altLang="pl-PL" b="1" dirty="0" smtClean="0">
                <a:solidFill>
                  <a:srgbClr val="339933"/>
                </a:solidFill>
              </a:rPr>
              <a:t>montaż barier sprężystych</a:t>
            </a:r>
            <a:endParaRPr lang="pl-PL" altLang="pl-PL" b="1" dirty="0">
              <a:solidFill>
                <a:srgbClr val="339933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0357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piotrek\Desktop\Aparat\DSC_047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304" y="1231908"/>
            <a:ext cx="7046202" cy="471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319304" y="5362323"/>
            <a:ext cx="686120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 err="1">
                <a:solidFill>
                  <a:srgbClr val="00B050"/>
                </a:solidFill>
              </a:rPr>
              <a:t>Dobrociesz</a:t>
            </a:r>
            <a:r>
              <a:rPr lang="pl-PL" sz="3200" b="1" dirty="0">
                <a:solidFill>
                  <a:srgbClr val="00B050"/>
                </a:solidFill>
              </a:rPr>
              <a:t> –Bagna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980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iotrek\Desktop\2017-podsumowanie\DSC_048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6198" y="1268760"/>
            <a:ext cx="7004314" cy="4689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09841" y="5432688"/>
            <a:ext cx="7034159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800" b="1" dirty="0" smtClean="0">
                <a:solidFill>
                  <a:srgbClr val="00B050"/>
                </a:solidFill>
              </a:rPr>
              <a:t>Przystanek </a:t>
            </a:r>
            <a:r>
              <a:rPr lang="pl-PL" sz="2800" b="1" dirty="0" err="1" smtClean="0">
                <a:solidFill>
                  <a:srgbClr val="00B050"/>
                </a:solidFill>
              </a:rPr>
              <a:t>Dobrociesz</a:t>
            </a:r>
            <a:r>
              <a:rPr lang="pl-PL" sz="2800" b="1" dirty="0" smtClean="0">
                <a:solidFill>
                  <a:srgbClr val="00B050"/>
                </a:solidFill>
              </a:rPr>
              <a:t> - Lipowa</a:t>
            </a:r>
            <a:endParaRPr lang="pl-PL" altLang="pl-PL" sz="28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84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864" y="1556792"/>
            <a:ext cx="6888803" cy="4400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55687" y="5001252"/>
            <a:ext cx="68888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lvl="0" algn="ctr"/>
            <a:r>
              <a:rPr lang="pl-PL" sz="2800" b="1" dirty="0" smtClean="0">
                <a:solidFill>
                  <a:srgbClr val="00B050"/>
                </a:solidFill>
              </a:rPr>
              <a:t>W trakcie realizacji</a:t>
            </a:r>
          </a:p>
          <a:p>
            <a:pPr lvl="0" algn="ctr"/>
            <a:r>
              <a:rPr lang="pl-PL" sz="2800" b="1" dirty="0" smtClean="0">
                <a:solidFill>
                  <a:srgbClr val="00B050"/>
                </a:solidFill>
              </a:rPr>
              <a:t>Chodnik </a:t>
            </a:r>
            <a:r>
              <a:rPr lang="pl-PL" sz="2800" b="1" dirty="0">
                <a:solidFill>
                  <a:srgbClr val="00B050"/>
                </a:solidFill>
              </a:rPr>
              <a:t>w </a:t>
            </a:r>
            <a:r>
              <a:rPr lang="pl-PL" sz="2800" b="1" dirty="0" err="1" smtClean="0">
                <a:solidFill>
                  <a:srgbClr val="00B050"/>
                </a:solidFill>
              </a:rPr>
              <a:t>Dobrocieszu</a:t>
            </a:r>
            <a:endParaRPr lang="pl-PL" sz="2800" b="1" dirty="0">
              <a:solidFill>
                <a:srgbClr val="00B05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640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ppp\Pulpit\prezentacja\materiały\gal\xii2015 01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011428"/>
            <a:ext cx="6840000" cy="4577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952523" y="5080989"/>
            <a:ext cx="619283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339933"/>
                </a:solidFill>
              </a:rPr>
              <a:t>Wojakowa – </a:t>
            </a:r>
            <a:r>
              <a:rPr lang="pl-PL" sz="3200" b="1" dirty="0" smtClean="0">
                <a:solidFill>
                  <a:srgbClr val="339933"/>
                </a:solidFill>
              </a:rPr>
              <a:t>Kopiec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09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0.11\wymianaug\Dzięgiel Piotr\powodziówka 2018+ chodnik\powodziówka 2018 01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293" y="1255544"/>
            <a:ext cx="6888803" cy="4724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24533" y="5023713"/>
            <a:ext cx="68888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 smtClean="0">
                <a:solidFill>
                  <a:srgbClr val="339933"/>
                </a:solidFill>
              </a:rPr>
              <a:t>W trakcie realizacji</a:t>
            </a:r>
          </a:p>
          <a:p>
            <a:pPr lvl="0"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00B050"/>
                </a:solidFill>
              </a:rPr>
              <a:t>Katy - Drużków </a:t>
            </a:r>
            <a:r>
              <a:rPr lang="pl-PL" sz="2800" b="1" dirty="0" smtClean="0">
                <a:solidFill>
                  <a:srgbClr val="00B050"/>
                </a:solidFill>
              </a:rPr>
              <a:t>Pusty</a:t>
            </a:r>
            <a:endParaRPr lang="pl-PL" sz="28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5878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Dzięgiel Piotr\powodziówka 2018+ chodnik\powodziówka 2018 02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929" y="1433913"/>
            <a:ext cx="6460071" cy="4324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919735" y="5218307"/>
            <a:ext cx="3260778" cy="586957"/>
          </a:xfrm>
          <a:prstGeom prst="rect">
            <a:avLst/>
          </a:prstGeom>
          <a:solidFill>
            <a:schemeClr val="tx1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dirty="0"/>
              <a:t>25 715 721,40zł</a:t>
            </a:r>
            <a:endParaRPr lang="pl-PL" altLang="pl-PL" sz="32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757139" y="5218307"/>
            <a:ext cx="6442955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3200" b="1" dirty="0" smtClean="0">
                <a:solidFill>
                  <a:srgbClr val="00B050"/>
                </a:solidFill>
              </a:rPr>
              <a:t>Chodnik na </a:t>
            </a:r>
            <a:r>
              <a:rPr lang="pl-PL" sz="3200" b="1" dirty="0" err="1" smtClean="0">
                <a:solidFill>
                  <a:srgbClr val="00B050"/>
                </a:solidFill>
              </a:rPr>
              <a:t>Hojdowie</a:t>
            </a:r>
            <a:endParaRPr lang="pl-PL" sz="3200" b="1" dirty="0" smtClean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720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nalezione obrazy dla zapytania wodocia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9957" y="2492897"/>
            <a:ext cx="5504140" cy="33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245294" y="1068518"/>
            <a:ext cx="6888803" cy="138717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Budowa sieci wodociągowej 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wraz z przyłączami </a:t>
            </a:r>
          </a:p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w Gminie Iwkowa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77034"/>
              </p:ext>
            </p:extLst>
          </p:nvPr>
        </p:nvGraphicFramePr>
        <p:xfrm>
          <a:off x="276869" y="2492896"/>
          <a:ext cx="5213191" cy="3333870"/>
        </p:xfrm>
        <a:graphic>
          <a:graphicData uri="http://schemas.openxmlformats.org/drawingml/2006/table">
            <a:tbl>
              <a:tblPr>
                <a:tableStyleId>{D113A9D2-9D6B-4929-AA2D-F23B5EE8CBE7}</a:tableStyleId>
              </a:tblPr>
              <a:tblGrid>
                <a:gridCol w="1605352"/>
                <a:gridCol w="1170919"/>
                <a:gridCol w="2436920"/>
              </a:tblGrid>
              <a:tr h="41302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Etap </a:t>
                      </a:r>
                      <a:endParaRPr lang="pl-PL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Długość</a:t>
                      </a:r>
                      <a:endParaRPr lang="pl-PL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Koszt</a:t>
                      </a:r>
                      <a:endParaRPr lang="pl-PL" sz="20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29976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I</a:t>
                      </a:r>
                      <a:endParaRPr lang="pl-PL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3 200 000,00 zł</a:t>
                      </a:r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299762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II</a:t>
                      </a:r>
                      <a:endParaRPr lang="pl-PL" sz="24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pl-PL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5425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III</a:t>
                      </a:r>
                      <a:endParaRPr lang="pl-PL" sz="24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 </a:t>
                      </a:r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257 789,00 zł 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5425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IV</a:t>
                      </a:r>
                      <a:endParaRPr lang="pl-PL" sz="24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 </a:t>
                      </a:r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623 402,78 zł 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5425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400" b="1" u="none" strike="noStrike">
                          <a:solidFill>
                            <a:srgbClr val="002060"/>
                          </a:solidFill>
                          <a:effectLst/>
                        </a:rPr>
                        <a:t>V</a:t>
                      </a:r>
                      <a:endParaRPr lang="pl-PL" sz="2400" b="1" i="0" u="none" strike="noStrike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1600" b="1" u="none" strike="noStrike" dirty="0" smtClean="0">
                          <a:solidFill>
                            <a:srgbClr val="002060"/>
                          </a:solidFill>
                          <a:effectLst/>
                        </a:rPr>
                        <a:t>2 </a:t>
                      </a:r>
                      <a:r>
                        <a:rPr lang="pl-PL" sz="16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814 099,21 zł </a:t>
                      </a:r>
                      <a:endParaRPr lang="pl-PL" sz="16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chemeClr val="accent1">
                        <a:lumMod val="40000"/>
                        <a:lumOff val="60000"/>
                        <a:alpha val="73000"/>
                      </a:schemeClr>
                    </a:solidFill>
                  </a:tcPr>
                </a:tc>
              </a:tr>
              <a:tr h="542569">
                <a:tc>
                  <a:txBody>
                    <a:bodyPr/>
                    <a:lstStyle/>
                    <a:p>
                      <a:pPr algn="ctr" fontAlgn="b"/>
                      <a:r>
                        <a:rPr lang="pl-PL" sz="2800" b="1" u="none" strike="noStrike" dirty="0">
                          <a:solidFill>
                            <a:srgbClr val="002060"/>
                          </a:solidFill>
                          <a:effectLst/>
                        </a:rPr>
                        <a:t>Razem</a:t>
                      </a:r>
                      <a:endParaRPr lang="pl-PL" sz="1800" b="1" i="0" u="none" strike="noStrike" dirty="0">
                        <a:solidFill>
                          <a:srgbClr val="00206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00B05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8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pl-PL" sz="2800" b="1" u="none" strike="noStrike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rgbClr val="00B050">
                        <a:alpha val="7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pl-PL" sz="20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 </a:t>
                      </a:r>
                      <a:r>
                        <a:rPr lang="pl-PL" sz="2000" b="1" u="none" strike="noStrike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895 290,99 zł </a:t>
                      </a:r>
                    </a:p>
                  </a:txBody>
                  <a:tcPr marL="9525" marR="9525" marT="9525" marB="0" anchor="ctr">
                    <a:solidFill>
                      <a:srgbClr val="00B050">
                        <a:alpha val="73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575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piotrek\Desktop\Iwkowa-Podpisanie-umowy-na-kanalizację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3" y="1267694"/>
            <a:ext cx="6911159" cy="4724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55976" y="5959293"/>
            <a:ext cx="4824536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000" b="1" dirty="0" smtClean="0">
                <a:solidFill>
                  <a:srgbClr val="339933"/>
                </a:solidFill>
              </a:rPr>
              <a:t>Dofinansowanie 15 547 747,00zł</a:t>
            </a:r>
            <a:endParaRPr lang="pl-PL" altLang="pl-PL" sz="2000" b="1" dirty="0" smtClean="0">
              <a:solidFill>
                <a:srgbClr val="339933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23321" y="5373216"/>
            <a:ext cx="3457191" cy="586957"/>
          </a:xfrm>
          <a:prstGeom prst="rect">
            <a:avLst/>
          </a:prstGeom>
          <a:solidFill>
            <a:schemeClr val="tx1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dirty="0"/>
              <a:t>25 715 721,40zł</a:t>
            </a:r>
            <a:endParaRPr lang="pl-PL" altLang="pl-PL" sz="32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267744" y="836712"/>
            <a:ext cx="6876256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3200" b="1" dirty="0" smtClean="0">
                <a:solidFill>
                  <a:srgbClr val="00B050"/>
                </a:solidFill>
              </a:rPr>
              <a:t>Dotacja na kanalizację  </a:t>
            </a:r>
          </a:p>
        </p:txBody>
      </p:sp>
    </p:spTree>
    <p:extLst>
      <p:ext uri="{BB962C8B-B14F-4D97-AF65-F5344CB8AC3E}">
        <p14:creationId xmlns:p14="http://schemas.microsoft.com/office/powerpoint/2010/main" val="170496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55976" y="5959293"/>
            <a:ext cx="4824536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000" b="1" dirty="0" smtClean="0">
                <a:solidFill>
                  <a:srgbClr val="339933"/>
                </a:solidFill>
              </a:rPr>
              <a:t>Dofinansowanie 15 547 747,00zł</a:t>
            </a:r>
            <a:endParaRPr lang="pl-PL" altLang="pl-PL" sz="2000" b="1" dirty="0" smtClean="0">
              <a:solidFill>
                <a:srgbClr val="339933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741875" y="5421049"/>
            <a:ext cx="3438637" cy="586957"/>
          </a:xfrm>
          <a:prstGeom prst="rect">
            <a:avLst/>
          </a:prstGeom>
          <a:solidFill>
            <a:schemeClr val="tx1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dirty="0"/>
              <a:t>25 715 721,40zł</a:t>
            </a:r>
            <a:endParaRPr lang="pl-PL" altLang="pl-PL" sz="32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339752" y="836712"/>
            <a:ext cx="680424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3200" b="1" dirty="0" smtClean="0">
                <a:solidFill>
                  <a:srgbClr val="00B050"/>
                </a:solidFill>
              </a:rPr>
              <a:t>Projekt oczyszczalni</a:t>
            </a:r>
          </a:p>
        </p:txBody>
      </p:sp>
      <p:pic>
        <p:nvPicPr>
          <p:cNvPr id="10242" name="Picture 2" descr="C:\Users\pdziegiel\Desktop\Sesja Powiatowa\prezentacja\rys nr A7-page-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4420655" y="411994"/>
            <a:ext cx="2246910" cy="6840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3150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55976" y="5959293"/>
            <a:ext cx="4824536" cy="40229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2000" b="1" dirty="0" smtClean="0">
                <a:solidFill>
                  <a:srgbClr val="339933"/>
                </a:solidFill>
              </a:rPr>
              <a:t>Dofinansowanie 15 547 747,00zł</a:t>
            </a:r>
            <a:endParaRPr lang="pl-PL" altLang="pl-PL" sz="2000" b="1" dirty="0" smtClean="0">
              <a:solidFill>
                <a:srgbClr val="339933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940151" y="5421049"/>
            <a:ext cx="3240361" cy="586957"/>
          </a:xfrm>
          <a:prstGeom prst="rect">
            <a:avLst/>
          </a:prstGeom>
          <a:solidFill>
            <a:schemeClr val="tx1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3200" b="1" dirty="0"/>
              <a:t>25 715 721,40zł</a:t>
            </a:r>
            <a:endParaRPr lang="pl-PL" altLang="pl-PL" sz="3200" b="1" dirty="0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339752" y="836712"/>
            <a:ext cx="6804248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3200" b="1" dirty="0" smtClean="0">
                <a:solidFill>
                  <a:srgbClr val="00B050"/>
                </a:solidFill>
              </a:rPr>
              <a:t>Oczyszczalnia ścieków</a:t>
            </a:r>
          </a:p>
        </p:txBody>
      </p:sp>
      <p:pic>
        <p:nvPicPr>
          <p:cNvPr id="1026" name="Picture 2" descr="C:\Users\pdziegiel\Desktop\zebrania_wiejsie\Kanalizacjia i oczyszczalnia 00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2284297"/>
            <a:ext cx="4685275" cy="3136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pdziegiel\Desktop\zebrania_wiejsie\oczyszczalia ścieków 0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4048" y="1776808"/>
            <a:ext cx="3945513" cy="2641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90372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nalezione obrazy dla zapytania remiza iwkowa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19" y="2548748"/>
            <a:ext cx="3459861" cy="327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ZdjÄcie uÅ¼ytkownika OSP Wojakowa.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1314851"/>
            <a:ext cx="3312368" cy="2422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Znalezione obrazy dla zapytania osp iwkowa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1381" y="3801982"/>
            <a:ext cx="2948852" cy="202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011446" y="358563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Zakup sprzętu i samochodu przy dofinansowaniu Urzędu Gminy  </a:t>
            </a:r>
          </a:p>
        </p:txBody>
      </p:sp>
      <p:pic>
        <p:nvPicPr>
          <p:cNvPr id="7" name="Picture 4" descr="http://iwkowa.pl/files/pliki/galerie/2018/dzien_strazaka/1%20(1)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0272" y="1345733"/>
            <a:ext cx="1769494" cy="4745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05695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124744"/>
            <a:ext cx="4535488" cy="3401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9632" y="2348880"/>
            <a:ext cx="393894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1446" y="358563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Zakup sprzętu i </a:t>
            </a:r>
            <a:r>
              <a:rPr lang="pl-PL" sz="2800" b="1" dirty="0" err="1" smtClean="0">
                <a:solidFill>
                  <a:srgbClr val="00B050"/>
                </a:solidFill>
              </a:rPr>
              <a:t>quada</a:t>
            </a:r>
            <a:r>
              <a:rPr lang="pl-PL" sz="2800" b="1" dirty="0" smtClean="0">
                <a:solidFill>
                  <a:srgbClr val="00B050"/>
                </a:solidFill>
              </a:rPr>
              <a:t> przy dofinansowaniu Urzędu Gminy  </a:t>
            </a:r>
          </a:p>
        </p:txBody>
      </p:sp>
    </p:spTree>
    <p:extLst>
      <p:ext uri="{BB962C8B-B14F-4D97-AF65-F5344CB8AC3E}">
        <p14:creationId xmlns:p14="http://schemas.microsoft.com/office/powerpoint/2010/main" val="833131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iwkowa.pl/files/pliki/galerie/2018/dzien_strazaka/1%20(38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4" y="3451767"/>
            <a:ext cx="3384202" cy="22577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933056"/>
            <a:ext cx="4572000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54965"/>
            <a:ext cx="4716016" cy="2652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11446" y="358563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Zakup samochodów przy dofinansowaniu Urzędu Gminy  </a:t>
            </a:r>
          </a:p>
        </p:txBody>
      </p:sp>
    </p:spTree>
    <p:extLst>
      <p:ext uri="{BB962C8B-B14F-4D97-AF65-F5344CB8AC3E}">
        <p14:creationId xmlns:p14="http://schemas.microsoft.com/office/powerpoint/2010/main" val="2870318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192.168.0.11\wymianaug\GOK\Wieża\20180921_12112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389029" y="1299603"/>
            <a:ext cx="6007386" cy="450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0" y="2996952"/>
            <a:ext cx="5188395" cy="1818063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/>
            <a:r>
              <a:rPr lang="pl-PL" sz="2800" b="1" dirty="0">
                <a:solidFill>
                  <a:srgbClr val="339933"/>
                </a:solidFill>
              </a:rPr>
              <a:t>Budowa </a:t>
            </a:r>
            <a:r>
              <a:rPr lang="pl-PL" sz="2800" b="1" dirty="0" smtClean="0">
                <a:solidFill>
                  <a:srgbClr val="339933"/>
                </a:solidFill>
              </a:rPr>
              <a:t>wieży Widokowej</a:t>
            </a:r>
          </a:p>
          <a:p>
            <a:pPr algn="ctr"/>
            <a:r>
              <a:rPr lang="pl-PL" sz="2800" b="1" dirty="0" smtClean="0">
                <a:solidFill>
                  <a:srgbClr val="339933"/>
                </a:solidFill>
              </a:rPr>
              <a:t> w Iwkowej</a:t>
            </a:r>
          </a:p>
          <a:p>
            <a:pPr algn="ctr"/>
            <a:endParaRPr lang="pl-PL" sz="2800" b="1" dirty="0" smtClean="0">
              <a:solidFill>
                <a:srgbClr val="339933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339933"/>
                </a:solidFill>
              </a:rPr>
              <a:t>34,083 metra</a:t>
            </a:r>
            <a:endParaRPr lang="pl-PL" sz="32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8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ppp\Pulpit\prezentacja\materiały\gal\xii2015 001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4000" y="836712"/>
            <a:ext cx="684000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411760" y="5373216"/>
            <a:ext cx="684000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339933"/>
                </a:solidFill>
              </a:rPr>
              <a:t>Wojakowa- Słomiana- Podgórki</a:t>
            </a:r>
            <a:endParaRPr lang="pl-PL" altLang="pl-PL" sz="3200" b="1" dirty="0">
              <a:solidFill>
                <a:srgbClr val="339933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743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pp\Desktop\Prezentacja karpacka dolina\Prezentacja karpacka dolina\materialy\22\DSC_200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86" y="2938515"/>
            <a:ext cx="4499502" cy="30123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55186" y="2469178"/>
            <a:ext cx="4576854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339933"/>
                </a:solidFill>
              </a:rPr>
              <a:t>Pustelnia Św. </a:t>
            </a:r>
            <a:r>
              <a:rPr lang="pl-PL" sz="2800" b="1" dirty="0" smtClean="0">
                <a:solidFill>
                  <a:srgbClr val="339933"/>
                </a:solidFill>
              </a:rPr>
              <a:t>Urbana</a:t>
            </a:r>
            <a:endParaRPr lang="pl-PL" sz="2800" b="1" dirty="0">
              <a:solidFill>
                <a:srgbClr val="339933"/>
              </a:solidFill>
            </a:endParaRPr>
          </a:p>
        </p:txBody>
      </p:sp>
      <p:pic>
        <p:nvPicPr>
          <p:cNvPr id="5" name="Picture 2" descr="C:\Users\piotrek\Desktop\2017-podsumowanie\FOGR2012nr2powyknawcze 001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98214" y="1700808"/>
            <a:ext cx="2668014" cy="4466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698212" y="1196752"/>
            <a:ext cx="2668015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Kapliczki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011446" y="358563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Działania na rzecz ochrony dziedzictwa</a:t>
            </a:r>
          </a:p>
        </p:txBody>
      </p:sp>
    </p:spTree>
    <p:extLst>
      <p:ext uri="{BB962C8B-B14F-4D97-AF65-F5344CB8AC3E}">
        <p14:creationId xmlns:p14="http://schemas.microsoft.com/office/powerpoint/2010/main" val="45662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11\wymianaug\Dzięgiel Piotr\zdj\ŚSŚ 2017 (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93681" y="2276872"/>
            <a:ext cx="5340882" cy="3563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119507" y="5578059"/>
            <a:ext cx="6948263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Święto Suszonej Śliwki</a:t>
            </a:r>
          </a:p>
        </p:txBody>
      </p:sp>
      <p:pic>
        <p:nvPicPr>
          <p:cNvPr id="4099" name="Picture 3" descr="\\192.168.0.11\wymianaug\Dzięgiel Piotr\zdj\ŚSŚ (9)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82" y="2276872"/>
            <a:ext cx="4815253" cy="321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pole tekstowe 5"/>
          <p:cNvSpPr txBox="1"/>
          <p:nvPr/>
        </p:nvSpPr>
        <p:spPr>
          <a:xfrm>
            <a:off x="5223738" y="1700368"/>
            <a:ext cx="3843542" cy="648512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sz="1800" dirty="0" smtClean="0"/>
              <a:t>Bicie rekord w lepieniu pierogów 756 w godzinę</a:t>
            </a:r>
            <a:endParaRPr lang="pl-PL" sz="1800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011446" y="95862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Działania promocyjne</a:t>
            </a:r>
          </a:p>
        </p:txBody>
      </p:sp>
    </p:spTree>
    <p:extLst>
      <p:ext uri="{BB962C8B-B14F-4D97-AF65-F5344CB8AC3E}">
        <p14:creationId xmlns:p14="http://schemas.microsoft.com/office/powerpoint/2010/main" val="19866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42" y="2615067"/>
            <a:ext cx="4422869" cy="2951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07904" y="1688233"/>
            <a:ext cx="5035138" cy="418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031027" y="5422203"/>
            <a:ext cx="6907523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 err="1"/>
              <a:t>Śliwkobusem</a:t>
            </a:r>
            <a:r>
              <a:rPr lang="pl-PL" dirty="0"/>
              <a:t> po Iwkowej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1446" y="95862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Działania promocyjne</a:t>
            </a:r>
          </a:p>
        </p:txBody>
      </p:sp>
    </p:spTree>
    <p:extLst>
      <p:ext uri="{BB962C8B-B14F-4D97-AF65-F5344CB8AC3E}">
        <p14:creationId xmlns:p14="http://schemas.microsoft.com/office/powerpoint/2010/main" val="33538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192.168.0.11\wymianaug\Dzięgiel Piotr\zdj\Powit. lata (3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9084" y="1437579"/>
            <a:ext cx="6854915" cy="4569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289084" y="5482121"/>
            <a:ext cx="6876255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Powitanie lata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1446" y="95862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Działania promocyjne</a:t>
            </a:r>
          </a:p>
        </p:txBody>
      </p:sp>
    </p:spTree>
    <p:extLst>
      <p:ext uri="{BB962C8B-B14F-4D97-AF65-F5344CB8AC3E}">
        <p14:creationId xmlns:p14="http://schemas.microsoft.com/office/powerpoint/2010/main" val="254913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02" y="2414014"/>
            <a:ext cx="5200377" cy="34701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925452"/>
            <a:ext cx="3667485" cy="2447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1446" y="95862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Promocja rodzinnej przedsiębiorczości </a:t>
            </a:r>
          </a:p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i zdrowego trybu życia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11759" y="5621444"/>
            <a:ext cx="6732239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Turniej Firm</a:t>
            </a:r>
          </a:p>
        </p:txBody>
      </p:sp>
    </p:spTree>
    <p:extLst>
      <p:ext uri="{BB962C8B-B14F-4D97-AF65-F5344CB8AC3E}">
        <p14:creationId xmlns:p14="http://schemas.microsoft.com/office/powerpoint/2010/main" val="25843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piotrek\Desktop\2017-podsumowanie\Ogólne\TM niedziela (1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913" y="1361944"/>
            <a:ext cx="7429655" cy="4515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231993" y="5431610"/>
            <a:ext cx="6948263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sz="2400" dirty="0" smtClean="0"/>
              <a:t>Małopolski Turniej Mikołajkowy</a:t>
            </a:r>
            <a:endParaRPr lang="pl-PL" sz="2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1446" y="95862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Promocja rodzinnej przedsiębiorczości </a:t>
            </a:r>
          </a:p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i zdrowego trybu życia</a:t>
            </a:r>
          </a:p>
        </p:txBody>
      </p:sp>
    </p:spTree>
    <p:extLst>
      <p:ext uri="{BB962C8B-B14F-4D97-AF65-F5344CB8AC3E}">
        <p14:creationId xmlns:p14="http://schemas.microsoft.com/office/powerpoint/2010/main" val="14787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9" y="2561834"/>
            <a:ext cx="4968551" cy="3315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998" y="1916832"/>
            <a:ext cx="4314957" cy="2879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1446" y="30026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Aktywizacja młodego pokolenia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400961" y="5614570"/>
            <a:ext cx="6732239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Zawody strażackie</a:t>
            </a:r>
          </a:p>
        </p:txBody>
      </p:sp>
    </p:spTree>
    <p:extLst>
      <p:ext uri="{BB962C8B-B14F-4D97-AF65-F5344CB8AC3E}">
        <p14:creationId xmlns:p14="http://schemas.microsoft.com/office/powerpoint/2010/main" val="25397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iotrek\Desktop\2017-podsumowanie\Ogólne\HDK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659" y="1418869"/>
            <a:ext cx="6711340" cy="4357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432659" y="5267251"/>
            <a:ext cx="6732239" cy="648512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sz="3600" dirty="0"/>
              <a:t>HDK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1446" y="30026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Promowanie HDK przez GOK</a:t>
            </a:r>
          </a:p>
        </p:txBody>
      </p:sp>
    </p:spTree>
    <p:extLst>
      <p:ext uri="{BB962C8B-B14F-4D97-AF65-F5344CB8AC3E}">
        <p14:creationId xmlns:p14="http://schemas.microsoft.com/office/powerpoint/2010/main" val="262409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11\wymianaug\Dzięgiel Piotr\zdj\IMG_964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318" y="1412776"/>
            <a:ext cx="6750682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415058" y="5147617"/>
            <a:ext cx="6804247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 err="1"/>
              <a:t>Iwkowianie</a:t>
            </a:r>
            <a:endParaRPr lang="pl-PL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8577" y="621263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Wsparcie dziedzictwa kulturowego</a:t>
            </a:r>
          </a:p>
        </p:txBody>
      </p:sp>
    </p:spTree>
    <p:extLst>
      <p:ext uri="{BB962C8B-B14F-4D97-AF65-F5344CB8AC3E}">
        <p14:creationId xmlns:p14="http://schemas.microsoft.com/office/powerpoint/2010/main" val="36136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11\wymianaug\Dzięgiel Piotr\zdj\Mali iwk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408797"/>
            <a:ext cx="6963591" cy="4396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267745" y="5202845"/>
            <a:ext cx="6876255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 smtClean="0"/>
              <a:t>Mali </a:t>
            </a:r>
            <a:r>
              <a:rPr lang="pl-PL" dirty="0" err="1"/>
              <a:t>I</a:t>
            </a:r>
            <a:r>
              <a:rPr lang="pl-PL" dirty="0" err="1" smtClean="0"/>
              <a:t>wkowianie</a:t>
            </a:r>
            <a:endParaRPr lang="pl-PL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8577" y="621263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Wsparcie dziedzictwa kulturowego</a:t>
            </a:r>
          </a:p>
        </p:txBody>
      </p:sp>
    </p:spTree>
    <p:extLst>
      <p:ext uri="{BB962C8B-B14F-4D97-AF65-F5344CB8AC3E}">
        <p14:creationId xmlns:p14="http://schemas.microsoft.com/office/powerpoint/2010/main" val="346143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423" y="1000711"/>
            <a:ext cx="6879081" cy="495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055694" y="5517232"/>
            <a:ext cx="7092280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3200" b="1" dirty="0">
                <a:solidFill>
                  <a:srgbClr val="339933"/>
                </a:solidFill>
              </a:rPr>
              <a:t>Modernizacja  </a:t>
            </a:r>
            <a:r>
              <a:rPr lang="pl-PL" altLang="pl-PL" sz="3200" b="1" dirty="0" err="1">
                <a:solidFill>
                  <a:srgbClr val="339933"/>
                </a:solidFill>
              </a:rPr>
              <a:t>Wojakowa-Gabon</a:t>
            </a:r>
            <a:r>
              <a:rPr lang="pl-PL" altLang="pl-PL" sz="3200" b="1" dirty="0">
                <a:solidFill>
                  <a:srgbClr val="339933"/>
                </a:solidFill>
              </a:rPr>
              <a:t>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9533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piotrek\Desktop\2017-podsumowanie\Ogólne\Zespół COŚ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412777"/>
            <a:ext cx="698477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483767" y="5279864"/>
            <a:ext cx="6660231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COŚ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20773" y="143119"/>
            <a:ext cx="7200800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Wsparcie młodzieżowego zespołu muzycznego</a:t>
            </a:r>
          </a:p>
        </p:txBody>
      </p:sp>
    </p:spTree>
    <p:extLst>
      <p:ext uri="{BB962C8B-B14F-4D97-AF65-F5344CB8AC3E}">
        <p14:creationId xmlns:p14="http://schemas.microsoft.com/office/powerpoint/2010/main" val="145974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192.168.0.11\wymianaug\Dzięgiel Piotr\zdj\Orkiestra (36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1412777"/>
            <a:ext cx="6876255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267745" y="5207856"/>
            <a:ext cx="6876255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 smtClean="0"/>
              <a:t>Iwkowska Orkiestra Dęta</a:t>
            </a:r>
            <a:endParaRPr lang="pl-PL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018577" y="358562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Kontynuacja ponad 100-letniej tradycji</a:t>
            </a:r>
          </a:p>
        </p:txBody>
      </p:sp>
    </p:spTree>
    <p:extLst>
      <p:ext uri="{BB962C8B-B14F-4D97-AF65-F5344CB8AC3E}">
        <p14:creationId xmlns:p14="http://schemas.microsoft.com/office/powerpoint/2010/main" val="222173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piotrek\Desktop\2017-podsumowanie\Ogólne\Klub seniora1.jpe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2364015"/>
            <a:ext cx="5040561" cy="3503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pole tekstowe 1"/>
          <p:cNvSpPr txBox="1"/>
          <p:nvPr/>
        </p:nvSpPr>
        <p:spPr>
          <a:xfrm>
            <a:off x="2267743" y="5445224"/>
            <a:ext cx="6876253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 b="1">
                <a:solidFill>
                  <a:srgbClr val="339933"/>
                </a:solidFill>
              </a:defRPr>
            </a:lvl1pPr>
          </a:lstStyle>
          <a:p>
            <a:r>
              <a:rPr lang="pl-PL" dirty="0"/>
              <a:t>Klub seniora „Aktywni”</a:t>
            </a:r>
          </a:p>
        </p:txBody>
      </p:sp>
      <p:pic>
        <p:nvPicPr>
          <p:cNvPr id="7" name="Picture 2" descr="C:\Users\piotrek\Desktop\2017-podsumowanie\mida\20264802_1357632574354555_6479602703586574621_n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737" y="1484784"/>
            <a:ext cx="3772594" cy="2829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18577" y="621263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Wsparcie aktywności społecznej</a:t>
            </a:r>
          </a:p>
        </p:txBody>
      </p:sp>
    </p:spTree>
    <p:extLst>
      <p:ext uri="{BB962C8B-B14F-4D97-AF65-F5344CB8AC3E}">
        <p14:creationId xmlns:p14="http://schemas.microsoft.com/office/powerpoint/2010/main" val="30001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Wykres 1"/>
          <p:cNvGraphicFramePr/>
          <p:nvPr>
            <p:extLst>
              <p:ext uri="{D42A27DB-BD31-4B8C-83A1-F6EECF244321}">
                <p14:modId xmlns:p14="http://schemas.microsoft.com/office/powerpoint/2010/main" val="1576962417"/>
              </p:ext>
            </p:extLst>
          </p:nvPr>
        </p:nvGraphicFramePr>
        <p:xfrm>
          <a:off x="1475656" y="2076665"/>
          <a:ext cx="7560496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0200" y="1124744"/>
            <a:ext cx="6769100" cy="71006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000" b="1" dirty="0">
                <a:solidFill>
                  <a:srgbClr val="008000"/>
                </a:solidFill>
              </a:rPr>
              <a:t>Liczba dzieci urodzonych i zameldowanych w latach 2009 – </a:t>
            </a:r>
            <a:r>
              <a:rPr lang="pl-PL" altLang="pl-PL" sz="2000" b="1" dirty="0" smtClean="0">
                <a:solidFill>
                  <a:srgbClr val="008000"/>
                </a:solidFill>
              </a:rPr>
              <a:t>2018 (do 02.10.2018)</a:t>
            </a:r>
            <a:endParaRPr lang="pl-PL" altLang="pl-PL" sz="2000" b="1" dirty="0">
              <a:solidFill>
                <a:srgbClr val="008000"/>
              </a:solidFill>
            </a:endParaRP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96943" y="2492896"/>
            <a:ext cx="1873250" cy="3172280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1313" indent="-341313"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1pPr>
            <a:lvl2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2pPr>
            <a:lvl3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3pPr>
            <a:lvl4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4pPr>
            <a:lvl5pPr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 marL="0" indent="0" algn="ctr">
              <a:buClr>
                <a:srgbClr val="008000"/>
              </a:buClr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2009 - 79</a:t>
            </a:r>
          </a:p>
          <a:p>
            <a:pPr marL="0" indent="0" algn="ctr">
              <a:buClr>
                <a:srgbClr val="008000"/>
              </a:buClr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2010 - 82</a:t>
            </a:r>
          </a:p>
          <a:p>
            <a:pPr marL="0" indent="0" algn="ctr">
              <a:buClr>
                <a:srgbClr val="008000"/>
              </a:buClr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2011 - 72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2012 - 91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2013 - 75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2014 - 70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2015 </a:t>
            </a:r>
            <a:r>
              <a:rPr lang="pl-PL" altLang="pl-PL" sz="2000" b="1" dirty="0">
                <a:solidFill>
                  <a:srgbClr val="008000"/>
                </a:solidFill>
              </a:rPr>
              <a:t>-</a:t>
            </a:r>
            <a:r>
              <a:rPr lang="pl-PL" altLang="pl-PL" sz="2000" b="1" dirty="0" smtClean="0">
                <a:solidFill>
                  <a:srgbClr val="008000"/>
                </a:solidFill>
              </a:rPr>
              <a:t> 83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2016 </a:t>
            </a:r>
            <a:r>
              <a:rPr lang="pl-PL" altLang="pl-PL" sz="2000" b="1" dirty="0">
                <a:solidFill>
                  <a:srgbClr val="008000"/>
                </a:solidFill>
              </a:rPr>
              <a:t>- </a:t>
            </a:r>
            <a:r>
              <a:rPr lang="pl-PL" altLang="pl-PL" sz="2000" b="1" dirty="0" smtClean="0">
                <a:solidFill>
                  <a:srgbClr val="008000"/>
                </a:solidFill>
              </a:rPr>
              <a:t>92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2017 – 106</a:t>
            </a:r>
          </a:p>
          <a:p>
            <a:pPr algn="ctr">
              <a:buClrTx/>
              <a:buFontTx/>
              <a:buNone/>
              <a:defRPr/>
            </a:pPr>
            <a:r>
              <a:rPr lang="pl-PL" altLang="pl-PL" sz="2000" b="1" dirty="0" smtClean="0">
                <a:solidFill>
                  <a:srgbClr val="008000"/>
                </a:solidFill>
              </a:rPr>
              <a:t>2018 -  78</a:t>
            </a: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3534173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319872"/>
              </p:ext>
            </p:extLst>
          </p:nvPr>
        </p:nvGraphicFramePr>
        <p:xfrm>
          <a:off x="971091" y="2348880"/>
          <a:ext cx="7992888" cy="367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6999977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2137178"/>
              </p:ext>
            </p:extLst>
          </p:nvPr>
        </p:nvGraphicFramePr>
        <p:xfrm>
          <a:off x="1115107" y="2204864"/>
          <a:ext cx="7704856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3273583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8217537"/>
              </p:ext>
            </p:extLst>
          </p:nvPr>
        </p:nvGraphicFramePr>
        <p:xfrm>
          <a:off x="395536" y="2348881"/>
          <a:ext cx="8496945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1275899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0815844"/>
              </p:ext>
            </p:extLst>
          </p:nvPr>
        </p:nvGraphicFramePr>
        <p:xfrm>
          <a:off x="467544" y="2276872"/>
          <a:ext cx="8208912" cy="3702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29668207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8599490"/>
              </p:ext>
            </p:extLst>
          </p:nvPr>
        </p:nvGraphicFramePr>
        <p:xfrm>
          <a:off x="395536" y="2420889"/>
          <a:ext cx="8424936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1691438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6013980"/>
              </p:ext>
            </p:extLst>
          </p:nvPr>
        </p:nvGraphicFramePr>
        <p:xfrm>
          <a:off x="395536" y="2492897"/>
          <a:ext cx="828092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3039892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iotrek\Desktop\2017-podsumowanie\DSC_048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1268760"/>
            <a:ext cx="6768774" cy="4531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537014" y="5260328"/>
            <a:ext cx="6662282" cy="58695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sz="3200" b="1" dirty="0">
                <a:solidFill>
                  <a:srgbClr val="00B050"/>
                </a:solidFill>
              </a:rPr>
              <a:t>Wojakowa – </a:t>
            </a:r>
            <a:r>
              <a:rPr lang="pl-PL" sz="3200" b="1" dirty="0" err="1">
                <a:solidFill>
                  <a:srgbClr val="00B050"/>
                </a:solidFill>
              </a:rPr>
              <a:t>Grabaniówka</a:t>
            </a:r>
            <a:endParaRPr lang="pl-PL" altLang="pl-PL" sz="3200" b="1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19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374900" y="910471"/>
            <a:ext cx="6769100" cy="463846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Liczba mieszkańców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6" name="Wykres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1633597"/>
              </p:ext>
            </p:extLst>
          </p:nvPr>
        </p:nvGraphicFramePr>
        <p:xfrm>
          <a:off x="655948" y="2420888"/>
          <a:ext cx="8136904" cy="3435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1680335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2"/>
          <p:cNvSpPr txBox="1">
            <a:spLocks noChangeArrowheads="1"/>
          </p:cNvSpPr>
          <p:nvPr/>
        </p:nvSpPr>
        <p:spPr bwMode="auto">
          <a:xfrm>
            <a:off x="2123728" y="1796266"/>
            <a:ext cx="6624736" cy="83317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b="1" dirty="0">
                <a:solidFill>
                  <a:srgbClr val="008000"/>
                </a:solidFill>
              </a:rPr>
              <a:t>Liczba </a:t>
            </a:r>
            <a:r>
              <a:rPr lang="pl-PL" altLang="pl-PL" b="1" dirty="0" smtClean="0">
                <a:solidFill>
                  <a:srgbClr val="008000"/>
                </a:solidFill>
              </a:rPr>
              <a:t>mieszkańców Gminy </a:t>
            </a:r>
          </a:p>
          <a:p>
            <a:pPr algn="ctr" eaLnBrk="1" hangingPunct="1">
              <a:buClrTx/>
              <a:buFontTx/>
              <a:buNone/>
            </a:pPr>
            <a:r>
              <a:rPr lang="pl-PL" altLang="pl-PL" b="1" dirty="0" smtClean="0">
                <a:solidFill>
                  <a:srgbClr val="008000"/>
                </a:solidFill>
              </a:rPr>
              <a:t>w </a:t>
            </a:r>
            <a:r>
              <a:rPr lang="pl-PL" altLang="pl-PL" b="1" dirty="0">
                <a:solidFill>
                  <a:srgbClr val="008000"/>
                </a:solidFill>
              </a:rPr>
              <a:t>latach </a:t>
            </a:r>
            <a:r>
              <a:rPr lang="pl-PL" altLang="pl-PL" b="1" dirty="0" smtClean="0">
                <a:solidFill>
                  <a:srgbClr val="008000"/>
                </a:solidFill>
              </a:rPr>
              <a:t>2008 </a:t>
            </a:r>
            <a:r>
              <a:rPr lang="pl-PL" altLang="pl-PL" b="1" dirty="0">
                <a:solidFill>
                  <a:srgbClr val="008000"/>
                </a:solidFill>
              </a:rPr>
              <a:t>– </a:t>
            </a:r>
            <a:r>
              <a:rPr lang="pl-PL" altLang="pl-PL" b="1" dirty="0" smtClean="0">
                <a:solidFill>
                  <a:srgbClr val="008000"/>
                </a:solidFill>
              </a:rPr>
              <a:t>2018</a:t>
            </a:r>
            <a:endParaRPr lang="pl-PL" altLang="pl-PL" b="1" dirty="0">
              <a:solidFill>
                <a:srgbClr val="008000"/>
              </a:solidFill>
            </a:endParaRPr>
          </a:p>
        </p:txBody>
      </p:sp>
      <p:sp>
        <p:nvSpPr>
          <p:cNvPr id="12296" name="AutoShape 8" descr="PAsAhwTRAnUAAAAASUVORK5CYII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pl-PL"/>
          </a:p>
        </p:txBody>
      </p:sp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789795"/>
              </p:ext>
            </p:extLst>
          </p:nvPr>
        </p:nvGraphicFramePr>
        <p:xfrm>
          <a:off x="395536" y="2636912"/>
          <a:ext cx="8352928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18987990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"/>
          <p:cNvSpPr txBox="1">
            <a:spLocks noChangeArrowheads="1"/>
          </p:cNvSpPr>
          <p:nvPr/>
        </p:nvSpPr>
        <p:spPr bwMode="auto">
          <a:xfrm>
            <a:off x="2195736" y="1268760"/>
            <a:ext cx="6976814" cy="710067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2900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marL="798513" indent="-341313"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000" b="1" dirty="0">
                <a:solidFill>
                  <a:srgbClr val="008000"/>
                </a:solidFill>
              </a:rPr>
              <a:t>Liczba złożonych wniosków </a:t>
            </a:r>
            <a:r>
              <a:rPr lang="pl-PL" altLang="pl-PL" sz="2000" b="1" dirty="0" smtClean="0">
                <a:solidFill>
                  <a:srgbClr val="008000"/>
                </a:solidFill>
              </a:rPr>
              <a:t> o </a:t>
            </a:r>
            <a:r>
              <a:rPr lang="pl-PL" altLang="pl-PL" sz="2000" b="1" dirty="0">
                <a:solidFill>
                  <a:srgbClr val="008000"/>
                </a:solidFill>
              </a:rPr>
              <a:t>wydanie decyzji o ustalenie warunków </a:t>
            </a:r>
            <a:r>
              <a:rPr lang="pl-PL" altLang="pl-PL" sz="2000" b="1" dirty="0" smtClean="0">
                <a:solidFill>
                  <a:srgbClr val="008000"/>
                </a:solidFill>
              </a:rPr>
              <a:t>zabudowy</a:t>
            </a:r>
            <a:endParaRPr lang="pl-PL" altLang="pl-PL" sz="20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143288"/>
              </p:ext>
            </p:extLst>
          </p:nvPr>
        </p:nvGraphicFramePr>
        <p:xfrm>
          <a:off x="2231079" y="2132856"/>
          <a:ext cx="6480721" cy="3771900"/>
        </p:xfrm>
        <a:graphic>
          <a:graphicData uri="http://schemas.openxmlformats.org/drawingml/2006/table">
            <a:tbl>
              <a:tblPr firstRow="1" lastRow="1">
                <a:tableStyleId>{5C22544A-7EE6-4342-B048-85BDC9FD1C3A}</a:tableStyleId>
              </a:tblPr>
              <a:tblGrid>
                <a:gridCol w="1095333"/>
                <a:gridCol w="2692694"/>
                <a:gridCol w="2692694"/>
              </a:tblGrid>
              <a:tr h="306034">
                <a:tc>
                  <a:txBody>
                    <a:bodyPr/>
                    <a:lstStyle/>
                    <a:p>
                      <a:pPr algn="ctr" fontAlgn="b"/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Budynki mieszkalne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 smtClean="0">
                          <a:effectLst/>
                        </a:rPr>
                        <a:t>Pozostałe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2008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53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2009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66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2010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61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11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20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19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2015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49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2016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68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48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2017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43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24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06034"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Razem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>
                          <a:effectLst/>
                        </a:rPr>
                        <a:t>522</a:t>
                      </a:r>
                      <a:endParaRPr lang="pl-PL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l-PL" sz="2000" u="none" strike="noStrike" dirty="0">
                          <a:effectLst/>
                        </a:rPr>
                        <a:t>218</a:t>
                      </a:r>
                      <a:endParaRPr lang="pl-PL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85731" y="348555"/>
            <a:ext cx="7200800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</a:pPr>
            <a:r>
              <a:rPr lang="pl-PL" sz="2800" b="1" dirty="0" smtClean="0">
                <a:solidFill>
                  <a:srgbClr val="00B050"/>
                </a:solidFill>
              </a:rPr>
              <a:t>Pozytywna statystyka w gminie Iwkowa</a:t>
            </a:r>
          </a:p>
        </p:txBody>
      </p:sp>
    </p:spTree>
    <p:extLst>
      <p:ext uri="{BB962C8B-B14F-4D97-AF65-F5344CB8AC3E}">
        <p14:creationId xmlns:p14="http://schemas.microsoft.com/office/powerpoint/2010/main" val="2229432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pdziegiel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115616" y="116632"/>
            <a:ext cx="7488832" cy="6250045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pl-PL" altLang="pl-PL" sz="6000" b="1" dirty="0" smtClean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pl-PL" altLang="pl-PL" sz="60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pl-PL" altLang="pl-PL" sz="6000" b="1" dirty="0" smtClean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pl-PL" altLang="pl-PL" sz="6000" b="1" dirty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pl-PL" altLang="pl-PL" sz="6000" b="1" dirty="0" smtClean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endParaRPr lang="pl-PL" altLang="pl-PL" sz="4000" b="1" dirty="0" smtClean="0">
              <a:solidFill>
                <a:srgbClr val="008000"/>
              </a:solidFill>
            </a:endParaRPr>
          </a:p>
          <a:p>
            <a:pPr algn="ctr" eaLnBrk="1" hangingPunct="1">
              <a:buClrTx/>
              <a:buFontTx/>
              <a:buNone/>
            </a:pPr>
            <a:r>
              <a:rPr lang="pl-PL" altLang="pl-PL" sz="6000" b="1" dirty="0" smtClean="0">
                <a:solidFill>
                  <a:srgbClr val="008000"/>
                </a:solidFill>
              </a:rPr>
              <a:t>Zapraszamy</a:t>
            </a:r>
            <a:endParaRPr lang="pl-PL" altLang="pl-PL" sz="6000" b="1" dirty="0">
              <a:solidFill>
                <a:srgbClr val="008000"/>
              </a:solidFill>
            </a:endParaRPr>
          </a:p>
        </p:txBody>
      </p:sp>
      <p:pic>
        <p:nvPicPr>
          <p:cNvPr id="2050" name="Picture 2" descr="C:\Users\pdziegiel\Desktop\wyjatkow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305657"/>
            <a:ext cx="5364596" cy="470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508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0.11\wymianaug\Dzięgiel Piotr\powodziówka 2018+ chodnik\powodziówka 2018 0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5293" y="1136385"/>
            <a:ext cx="7124874" cy="4770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2123728" y="5085184"/>
            <a:ext cx="7128403" cy="956288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 smtClean="0">
                <a:solidFill>
                  <a:srgbClr val="339933"/>
                </a:solidFill>
              </a:rPr>
              <a:t>W trakcie realizacji</a:t>
            </a:r>
          </a:p>
          <a:p>
            <a:pPr lvl="0"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sz="2800" b="1" dirty="0">
                <a:solidFill>
                  <a:srgbClr val="00B050"/>
                </a:solidFill>
              </a:rPr>
              <a:t>Wojakowa - Góry </a:t>
            </a:r>
            <a:endParaRPr lang="pl-PL" sz="2800" dirty="0">
              <a:solidFill>
                <a:srgbClr val="00B050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267744" y="188640"/>
            <a:ext cx="6876256" cy="525401"/>
          </a:xfrm>
          <a:prstGeom prst="rect">
            <a:avLst/>
          </a:prstGeom>
          <a:solidFill>
            <a:srgbClr val="FFFFFF"/>
          </a:solidFill>
          <a:ln w="2556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pl-PL" altLang="pl-PL" sz="2800" b="1" dirty="0" smtClean="0">
                <a:solidFill>
                  <a:srgbClr val="339933"/>
                </a:solidFill>
              </a:rPr>
              <a:t>Zrealizowane zadania i inwestycje</a:t>
            </a:r>
            <a:endParaRPr lang="pl-PL" altLang="pl-PL" sz="2800" b="1" dirty="0">
              <a:solidFill>
                <a:srgbClr val="3399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046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pl-P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pl-PL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3853</TotalTime>
  <Words>912</Words>
  <Application>Microsoft Office PowerPoint</Application>
  <PresentationFormat>Pokaz na ekranie (4:3)</PresentationFormat>
  <Paragraphs>333</Paragraphs>
  <Slides>83</Slides>
  <Notes>66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83</vt:i4>
      </vt:variant>
    </vt:vector>
  </HeadingPairs>
  <TitlesOfParts>
    <vt:vector size="84" baseType="lpstr">
      <vt:lpstr>Projekt domyślny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ppp</dc:creator>
  <cp:lastModifiedBy>Użytkownik systemu Windows</cp:lastModifiedBy>
  <cp:revision>581</cp:revision>
  <cp:lastPrinted>2018-10-02T13:39:29Z</cp:lastPrinted>
  <dcterms:created xsi:type="dcterms:W3CDTF">2009-12-11T09:21:48Z</dcterms:created>
  <dcterms:modified xsi:type="dcterms:W3CDTF">2018-10-10T12:15:35Z</dcterms:modified>
</cp:coreProperties>
</file>