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0" r:id="rId1"/>
  </p:sldMasterIdLst>
  <p:notesMasterIdLst>
    <p:notesMasterId r:id="rId111"/>
  </p:notesMasterIdLst>
  <p:handoutMasterIdLst>
    <p:handoutMasterId r:id="rId112"/>
  </p:handoutMasterIdLst>
  <p:sldIdLst>
    <p:sldId id="457" r:id="rId2"/>
    <p:sldId id="734" r:id="rId3"/>
    <p:sldId id="636" r:id="rId4"/>
    <p:sldId id="687" r:id="rId5"/>
    <p:sldId id="666" r:id="rId6"/>
    <p:sldId id="684" r:id="rId7"/>
    <p:sldId id="668" r:id="rId8"/>
    <p:sldId id="669" r:id="rId9"/>
    <p:sldId id="670" r:id="rId10"/>
    <p:sldId id="671" r:id="rId11"/>
    <p:sldId id="672" r:id="rId12"/>
    <p:sldId id="675" r:id="rId13"/>
    <p:sldId id="676" r:id="rId14"/>
    <p:sldId id="686" r:id="rId15"/>
    <p:sldId id="673" r:id="rId16"/>
    <p:sldId id="695" r:id="rId17"/>
    <p:sldId id="674" r:id="rId18"/>
    <p:sldId id="640" r:id="rId19"/>
    <p:sldId id="679" r:id="rId20"/>
    <p:sldId id="680" r:id="rId21"/>
    <p:sldId id="688" r:id="rId22"/>
    <p:sldId id="678" r:id="rId23"/>
    <p:sldId id="689" r:id="rId24"/>
    <p:sldId id="690" r:id="rId25"/>
    <p:sldId id="677" r:id="rId26"/>
    <p:sldId id="694" r:id="rId27"/>
    <p:sldId id="699" r:id="rId28"/>
    <p:sldId id="700" r:id="rId29"/>
    <p:sldId id="701" r:id="rId30"/>
    <p:sldId id="702" r:id="rId31"/>
    <p:sldId id="703" r:id="rId32"/>
    <p:sldId id="704" r:id="rId33"/>
    <p:sldId id="707" r:id="rId34"/>
    <p:sldId id="705" r:id="rId35"/>
    <p:sldId id="706" r:id="rId36"/>
    <p:sldId id="642" r:id="rId37"/>
    <p:sldId id="644" r:id="rId38"/>
    <p:sldId id="667" r:id="rId39"/>
    <p:sldId id="709" r:id="rId40"/>
    <p:sldId id="641" r:id="rId41"/>
    <p:sldId id="645" r:id="rId42"/>
    <p:sldId id="643" r:id="rId43"/>
    <p:sldId id="692" r:id="rId44"/>
    <p:sldId id="648" r:id="rId45"/>
    <p:sldId id="646" r:id="rId46"/>
    <p:sldId id="737" r:id="rId47"/>
    <p:sldId id="482" r:id="rId48"/>
    <p:sldId id="653" r:id="rId49"/>
    <p:sldId id="654" r:id="rId50"/>
    <p:sldId id="655" r:id="rId51"/>
    <p:sldId id="656" r:id="rId52"/>
    <p:sldId id="657" r:id="rId53"/>
    <p:sldId id="735" r:id="rId54"/>
    <p:sldId id="691" r:id="rId55"/>
    <p:sldId id="732" r:id="rId56"/>
    <p:sldId id="736" r:id="rId57"/>
    <p:sldId id="658" r:id="rId58"/>
    <p:sldId id="290" r:id="rId59"/>
    <p:sldId id="472" r:id="rId60"/>
    <p:sldId id="473" r:id="rId61"/>
    <p:sldId id="474" r:id="rId62"/>
    <p:sldId id="475" r:id="rId63"/>
    <p:sldId id="659" r:id="rId64"/>
    <p:sldId id="434" r:id="rId65"/>
    <p:sldId id="440" r:id="rId66"/>
    <p:sldId id="439" r:id="rId67"/>
    <p:sldId id="433" r:id="rId68"/>
    <p:sldId id="661" r:id="rId69"/>
    <p:sldId id="581" r:id="rId70"/>
    <p:sldId id="693" r:id="rId71"/>
    <p:sldId id="663" r:id="rId72"/>
    <p:sldId id="681" r:id="rId73"/>
    <p:sldId id="710" r:id="rId74"/>
    <p:sldId id="711" r:id="rId75"/>
    <p:sldId id="716" r:id="rId76"/>
    <p:sldId id="712" r:id="rId77"/>
    <p:sldId id="717" r:id="rId78"/>
    <p:sldId id="718" r:id="rId79"/>
    <p:sldId id="719" r:id="rId80"/>
    <p:sldId id="720" r:id="rId81"/>
    <p:sldId id="721" r:id="rId82"/>
    <p:sldId id="722" r:id="rId83"/>
    <p:sldId id="724" r:id="rId84"/>
    <p:sldId id="723" r:id="rId85"/>
    <p:sldId id="715" r:id="rId86"/>
    <p:sldId id="713" r:id="rId87"/>
    <p:sldId id="714" r:id="rId88"/>
    <p:sldId id="696" r:id="rId89"/>
    <p:sldId id="258" r:id="rId90"/>
    <p:sldId id="697" r:id="rId91"/>
    <p:sldId id="698" r:id="rId92"/>
    <p:sldId id="256" r:id="rId93"/>
    <p:sldId id="257" r:id="rId94"/>
    <p:sldId id="259" r:id="rId95"/>
    <p:sldId id="260" r:id="rId96"/>
    <p:sldId id="662" r:id="rId97"/>
    <p:sldId id="664" r:id="rId98"/>
    <p:sldId id="665" r:id="rId99"/>
    <p:sldId id="346" r:id="rId100"/>
    <p:sldId id="731" r:id="rId101"/>
    <p:sldId id="730" r:id="rId102"/>
    <p:sldId id="729" r:id="rId103"/>
    <p:sldId id="728" r:id="rId104"/>
    <p:sldId id="624" r:id="rId105"/>
    <p:sldId id="614" r:id="rId106"/>
    <p:sldId id="637" r:id="rId107"/>
    <p:sldId id="725" r:id="rId108"/>
    <p:sldId id="726" r:id="rId109"/>
    <p:sldId id="483" r:id="rId110"/>
  </p:sldIdLst>
  <p:sldSz cx="9144000" cy="6858000" type="screen4x3"/>
  <p:notesSz cx="6797675" cy="99266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4" userDrawn="1">
          <p15:clr>
            <a:srgbClr val="A4A3A4"/>
          </p15:clr>
        </p15:guide>
        <p15:guide id="2" pos="2142" userDrawn="1">
          <p15:clr>
            <a:srgbClr val="A4A3A4"/>
          </p15:clr>
        </p15:guide>
        <p15:guide id="3" orient="horz" pos="2880" userDrawn="1">
          <p15:clr>
            <a:srgbClr val="A4A3A4"/>
          </p15:clr>
        </p15:guide>
        <p15:guide id="4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339933"/>
    <a:srgbClr val="4B1A18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0" autoAdjust="0"/>
  </p:normalViewPr>
  <p:slideViewPr>
    <p:cSldViewPr>
      <p:cViewPr varScale="1">
        <p:scale>
          <a:sx n="111" d="100"/>
          <a:sy n="111" d="100"/>
        </p:scale>
        <p:origin x="456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54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74"/>
        <p:guide pos="2142"/>
        <p:guide orient="horz" pos="288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3\prezentacje\podsumowanie\2023_podsumowanie_dan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'2020_dane do prezentacj podsumo'!$I$1</c:f>
              <c:strCache>
                <c:ptCount val="1"/>
                <c:pt idx="0">
                  <c:v>Gmina Iwkowa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'2020_dane do prezentacj podsumo'!$A$6:$A$17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'2020_dane do prezentacj podsumo'!$I$6:$I$17</c:f>
              <c:numCache>
                <c:formatCode>General</c:formatCode>
                <c:ptCount val="12"/>
                <c:pt idx="0">
                  <c:v>6412</c:v>
                </c:pt>
                <c:pt idx="1">
                  <c:v>6443</c:v>
                </c:pt>
                <c:pt idx="2">
                  <c:v>6469</c:v>
                </c:pt>
                <c:pt idx="3">
                  <c:v>6469</c:v>
                </c:pt>
                <c:pt idx="4">
                  <c:v>6502</c:v>
                </c:pt>
                <c:pt idx="5">
                  <c:v>6561</c:v>
                </c:pt>
                <c:pt idx="6">
                  <c:v>6581</c:v>
                </c:pt>
                <c:pt idx="7">
                  <c:v>6641</c:v>
                </c:pt>
                <c:pt idx="8">
                  <c:v>6664</c:v>
                </c:pt>
                <c:pt idx="9">
                  <c:v>6671</c:v>
                </c:pt>
                <c:pt idx="10">
                  <c:v>6691</c:v>
                </c:pt>
                <c:pt idx="11">
                  <c:v>6713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CF-431A-B869-6D1581B29B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10329856"/>
        <c:axId val="-1510329312"/>
      </c:barChart>
      <c:catAx>
        <c:axId val="-151032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510329312"/>
        <c:crosses val="autoZero"/>
        <c:auto val="1"/>
        <c:lblAlgn val="ctr"/>
        <c:lblOffset val="100"/>
        <c:noMultiLvlLbl val="0"/>
      </c:catAx>
      <c:valAx>
        <c:axId val="-151032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5103298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podsumo'!$G$1</c:f>
              <c:strCache>
                <c:ptCount val="1"/>
                <c:pt idx="0">
                  <c:v>Kąty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'2020_dane do prezentacj podsumo'!$A$6:$A$17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'2020_dane do prezentacj podsumo'!$G$6:$G$17</c:f>
              <c:numCache>
                <c:formatCode>General</c:formatCode>
                <c:ptCount val="12"/>
                <c:pt idx="0">
                  <c:v>771</c:v>
                </c:pt>
                <c:pt idx="1">
                  <c:v>768</c:v>
                </c:pt>
                <c:pt idx="2">
                  <c:v>773</c:v>
                </c:pt>
                <c:pt idx="3">
                  <c:v>780</c:v>
                </c:pt>
                <c:pt idx="4">
                  <c:v>769</c:v>
                </c:pt>
                <c:pt idx="5">
                  <c:v>784</c:v>
                </c:pt>
                <c:pt idx="6">
                  <c:v>796</c:v>
                </c:pt>
                <c:pt idx="7">
                  <c:v>800</c:v>
                </c:pt>
                <c:pt idx="8">
                  <c:v>802</c:v>
                </c:pt>
                <c:pt idx="9">
                  <c:v>801</c:v>
                </c:pt>
                <c:pt idx="10">
                  <c:v>815</c:v>
                </c:pt>
                <c:pt idx="11">
                  <c:v>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05-44F3-A7B4-E92A5B971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99278032"/>
        <c:axId val="-1499272048"/>
      </c:barChart>
      <c:catAx>
        <c:axId val="-149927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72048"/>
        <c:crosses val="autoZero"/>
        <c:auto val="1"/>
        <c:lblAlgn val="ctr"/>
        <c:lblOffset val="100"/>
        <c:noMultiLvlLbl val="0"/>
      </c:catAx>
      <c:valAx>
        <c:axId val="-149927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78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podsumo'!$C$60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podsumo'!$C$61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C-4112-BE14-1D528ACC6CB4}"/>
            </c:ext>
          </c:extLst>
        </c:ser>
        <c:ser>
          <c:idx val="1"/>
          <c:order val="1"/>
          <c:tx>
            <c:strRef>
              <c:f>'2020_dane do prezentacj podsumo'!$D$60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podsumo'!$D$61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0C-4112-BE14-1D528ACC6CB4}"/>
            </c:ext>
          </c:extLst>
        </c:ser>
        <c:ser>
          <c:idx val="2"/>
          <c:order val="2"/>
          <c:tx>
            <c:strRef>
              <c:f>'2020_dane do prezentacj podsumo'!$E$60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podsumo'!$E$61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0C-4112-BE14-1D528ACC6CB4}"/>
            </c:ext>
          </c:extLst>
        </c:ser>
        <c:ser>
          <c:idx val="3"/>
          <c:order val="3"/>
          <c:tx>
            <c:strRef>
              <c:f>'2020_dane do prezentacj podsumo'!$F$60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podsumo'!$F$61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0C-4112-BE14-1D528ACC6CB4}"/>
            </c:ext>
          </c:extLst>
        </c:ser>
        <c:ser>
          <c:idx val="4"/>
          <c:order val="4"/>
          <c:tx>
            <c:strRef>
              <c:f>'2020_dane do prezentacj podsumo'!$G$60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podsumo'!$G$61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0C-4112-BE14-1D528ACC6CB4}"/>
            </c:ext>
          </c:extLst>
        </c:ser>
        <c:ser>
          <c:idx val="5"/>
          <c:order val="5"/>
          <c:tx>
            <c:strRef>
              <c:f>'2020_dane do prezentacj podsumo'!$H$60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podsumo'!$H$61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0C-4112-BE14-1D528ACC6CB4}"/>
            </c:ext>
          </c:extLst>
        </c:ser>
        <c:ser>
          <c:idx val="6"/>
          <c:order val="6"/>
          <c:tx>
            <c:strRef>
              <c:f>'2020_dane do prezentacj podsumo'!$I$60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podsumo'!$I$61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0C-4112-BE14-1D528ACC6CB4}"/>
            </c:ext>
          </c:extLst>
        </c:ser>
        <c:ser>
          <c:idx val="7"/>
          <c:order val="7"/>
          <c:tx>
            <c:strRef>
              <c:f>'2020_dane do prezentacj podsumo'!$J$60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podsumo'!$J$61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C0C-4112-BE14-1D528ACC6CB4}"/>
            </c:ext>
          </c:extLst>
        </c:ser>
        <c:ser>
          <c:idx val="8"/>
          <c:order val="8"/>
          <c:tx>
            <c:strRef>
              <c:f>'2020_dane do prezentacj podsumo'!$K$60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podsumo'!$K$61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0C-4112-BE14-1D528ACC6CB4}"/>
            </c:ext>
          </c:extLst>
        </c:ser>
        <c:ser>
          <c:idx val="9"/>
          <c:order val="9"/>
          <c:tx>
            <c:strRef>
              <c:f>'2020_dane do prezentacj podsumo'!$L$60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podsumo'!$L$61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C0C-4112-BE14-1D528ACC6CB4}"/>
            </c:ext>
          </c:extLst>
        </c:ser>
        <c:ser>
          <c:idx val="10"/>
          <c:order val="10"/>
          <c:tx>
            <c:strRef>
              <c:f>'2020_dane do prezentacj podsumo'!$M$60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podsumo'!$M$61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C0C-4112-BE14-1D528ACC6CB4}"/>
            </c:ext>
          </c:extLst>
        </c:ser>
        <c:ser>
          <c:idx val="11"/>
          <c:order val="11"/>
          <c:tx>
            <c:strRef>
              <c:f>'2020_dane do prezentacj podsumo'!$N$60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'2020_dane do prezentacj podsumo'!$B$61</c:f>
              <c:strCache>
                <c:ptCount val="1"/>
                <c:pt idx="0">
                  <c:v>Liczba ślubów </c:v>
                </c:pt>
              </c:strCache>
            </c:strRef>
          </c:cat>
          <c:val>
            <c:numRef>
              <c:f>'2020_dane do prezentacj podsumo'!$N$61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C0C-4112-BE14-1D528ACC6C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0106591"/>
        <c:axId val="391168847"/>
      </c:barChart>
      <c:catAx>
        <c:axId val="500106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1168847"/>
        <c:crosses val="autoZero"/>
        <c:auto val="1"/>
        <c:lblAlgn val="ctr"/>
        <c:lblOffset val="100"/>
        <c:noMultiLvlLbl val="0"/>
      </c:catAx>
      <c:valAx>
        <c:axId val="391168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00106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Działalność gospodarcza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'2020_dane do prezentacj podsumo'!$B$1:$H$1</c:f>
              <c:strCache>
                <c:ptCount val="7"/>
                <c:pt idx="0">
                  <c:v>Porąbka Iwkowska</c:v>
                </c:pt>
                <c:pt idx="1">
                  <c:v>Wojakowa</c:v>
                </c:pt>
                <c:pt idx="2">
                  <c:v>Dobrociesz</c:v>
                </c:pt>
                <c:pt idx="3">
                  <c:v>Połom Mały</c:v>
                </c:pt>
                <c:pt idx="4">
                  <c:v>Drużków Pusty</c:v>
                </c:pt>
                <c:pt idx="5">
                  <c:v>Kąty</c:v>
                </c:pt>
                <c:pt idx="6">
                  <c:v>Iwkowa</c:v>
                </c:pt>
              </c:strCache>
            </c:strRef>
          </c:cat>
          <c:val>
            <c:numRef>
              <c:f>'2020_dane do prezentacj podsumo'!$B$26:$H$26</c:f>
              <c:numCache>
                <c:formatCode>General</c:formatCode>
                <c:ptCount val="7"/>
                <c:pt idx="0">
                  <c:v>35</c:v>
                </c:pt>
                <c:pt idx="1">
                  <c:v>67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37</c:v>
                </c:pt>
                <c:pt idx="6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D6-4BFC-8126-B299C7CFC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3498143"/>
        <c:axId val="432794303"/>
      </c:barChart>
      <c:catAx>
        <c:axId val="453498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2794303"/>
        <c:crosses val="autoZero"/>
        <c:auto val="1"/>
        <c:lblAlgn val="ctr"/>
        <c:lblOffset val="100"/>
        <c:noMultiLvlLbl val="0"/>
      </c:catAx>
      <c:valAx>
        <c:axId val="432794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349814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'2020_dane do prezentacj podsumo'!$B$1:$H$1</c:f>
              <c:strCache>
                <c:ptCount val="7"/>
                <c:pt idx="0">
                  <c:v>Porąbka Iwkowska</c:v>
                </c:pt>
                <c:pt idx="1">
                  <c:v>Wojakowa</c:v>
                </c:pt>
                <c:pt idx="2">
                  <c:v>Dobrociesz</c:v>
                </c:pt>
                <c:pt idx="3">
                  <c:v>Połom Mały</c:v>
                </c:pt>
                <c:pt idx="4">
                  <c:v>Drużków Pusty</c:v>
                </c:pt>
                <c:pt idx="5">
                  <c:v>Kąty</c:v>
                </c:pt>
                <c:pt idx="6">
                  <c:v>Iwkowa</c:v>
                </c:pt>
              </c:strCache>
            </c:strRef>
          </c:cat>
          <c:val>
            <c:numRef>
              <c:f>'2020_dane do prezentacj podsumo'!$B$27:$H$27</c:f>
              <c:numCache>
                <c:formatCode>0.00%</c:formatCode>
                <c:ptCount val="7"/>
                <c:pt idx="0">
                  <c:v>7.113821138211382E-2</c:v>
                </c:pt>
                <c:pt idx="1">
                  <c:v>5.8823529411764705E-2</c:v>
                </c:pt>
                <c:pt idx="2">
                  <c:v>3.2414910858995137E-2</c:v>
                </c:pt>
                <c:pt idx="3">
                  <c:v>5.1724137931034482E-2</c:v>
                </c:pt>
                <c:pt idx="4">
                  <c:v>4.7619047619047616E-2</c:v>
                </c:pt>
                <c:pt idx="5">
                  <c:v>4.4258373205741629E-2</c:v>
                </c:pt>
                <c:pt idx="6">
                  <c:v>6.4067796610169495E-2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4E-451C-A9C3-8D23A66CA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3492863"/>
        <c:axId val="462483919"/>
      </c:barChart>
      <c:catAx>
        <c:axId val="453492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62483919"/>
        <c:crosses val="autoZero"/>
        <c:auto val="1"/>
        <c:lblAlgn val="ctr"/>
        <c:lblOffset val="100"/>
        <c:noMultiLvlLbl val="0"/>
      </c:catAx>
      <c:valAx>
        <c:axId val="462483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349286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Arkusz1!$F$4</c:f>
              <c:strCache>
                <c:ptCount val="1"/>
                <c:pt idx="0">
                  <c:v>Subwencja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Arkusz1!$A$6:$A$19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Arkusz1!$F$6:$F$19</c:f>
              <c:numCache>
                <c:formatCode>#,##0.00</c:formatCode>
                <c:ptCount val="14"/>
                <c:pt idx="0">
                  <c:v>6.0135719999999999</c:v>
                </c:pt>
                <c:pt idx="1">
                  <c:v>6.0681419999999999</c:v>
                </c:pt>
                <c:pt idx="2">
                  <c:v>6.2782559999999998</c:v>
                </c:pt>
                <c:pt idx="3">
                  <c:v>6.3773939999999998</c:v>
                </c:pt>
                <c:pt idx="4">
                  <c:v>6.4729570000000001</c:v>
                </c:pt>
                <c:pt idx="5">
                  <c:v>6.8869199999999999</c:v>
                </c:pt>
                <c:pt idx="6">
                  <c:v>6.6685749999999997</c:v>
                </c:pt>
                <c:pt idx="7">
                  <c:v>6.6890299999999998</c:v>
                </c:pt>
                <c:pt idx="8">
                  <c:v>7.1455219999999997</c:v>
                </c:pt>
                <c:pt idx="9">
                  <c:v>7.4867780000000002</c:v>
                </c:pt>
                <c:pt idx="10">
                  <c:v>7.8468929999999997</c:v>
                </c:pt>
                <c:pt idx="11">
                  <c:v>7.997573</c:v>
                </c:pt>
                <c:pt idx="12">
                  <c:v>8.5849390000000003</c:v>
                </c:pt>
                <c:pt idx="13">
                  <c:v>10.034029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FD-4B70-A23A-60C41A566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3040911"/>
        <c:axId val="1680271919"/>
      </c:barChart>
      <c:catAx>
        <c:axId val="1683040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80271919"/>
        <c:crosses val="autoZero"/>
        <c:auto val="1"/>
        <c:lblAlgn val="ctr"/>
        <c:lblOffset val="100"/>
        <c:noMultiLvlLbl val="0"/>
      </c:catAx>
      <c:valAx>
        <c:axId val="1680271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8304091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%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(Arkusz1!$A$6:$A$19,Arkusz1!$L$6:$L$19)</c:f>
              <c:numCache>
                <c:formatCode>General</c:formatCode>
                <c:ptCount val="2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 formatCode="0%">
                  <c:v>1</c:v>
                </c:pt>
                <c:pt idx="15" formatCode="0%">
                  <c:v>1.342120206060831</c:v>
                </c:pt>
                <c:pt idx="16" formatCode="0%">
                  <c:v>1.7996839305976486</c:v>
                </c:pt>
                <c:pt idx="17" formatCode="0%">
                  <c:v>1.5558100964334196</c:v>
                </c:pt>
                <c:pt idx="18" formatCode="0%">
                  <c:v>1.3951795995476903</c:v>
                </c:pt>
                <c:pt idx="19" formatCode="0%">
                  <c:v>1.3321963695998702</c:v>
                </c:pt>
                <c:pt idx="20" formatCode="0%">
                  <c:v>2.3665975040876939</c:v>
                </c:pt>
                <c:pt idx="21" formatCode="0%">
                  <c:v>2.793802342275602</c:v>
                </c:pt>
                <c:pt idx="22" formatCode="0%">
                  <c:v>3.2937031430043011</c:v>
                </c:pt>
                <c:pt idx="23" formatCode="0%">
                  <c:v>4.0336065629846951</c:v>
                </c:pt>
                <c:pt idx="24" formatCode="0%">
                  <c:v>4.4230159901406667</c:v>
                </c:pt>
                <c:pt idx="25" formatCode="0%">
                  <c:v>4.7939958541545922</c:v>
                </c:pt>
                <c:pt idx="26" formatCode="0%">
                  <c:v>5.4149781419536689</c:v>
                </c:pt>
                <c:pt idx="27" formatCode="0%">
                  <c:v>4.9255761132064038</c:v>
                </c:pt>
              </c:numCache>
            </c:numRef>
          </c:cat>
          <c:val>
            <c:numRef>
              <c:f>Arkusz1!$L$6:$L$19</c:f>
              <c:numCache>
                <c:formatCode>0%</c:formatCode>
                <c:ptCount val="14"/>
                <c:pt idx="0">
                  <c:v>1</c:v>
                </c:pt>
                <c:pt idx="1">
                  <c:v>1.342120206060831</c:v>
                </c:pt>
                <c:pt idx="2">
                  <c:v>1.7996839305976486</c:v>
                </c:pt>
                <c:pt idx="3">
                  <c:v>1.5558100964334196</c:v>
                </c:pt>
                <c:pt idx="4">
                  <c:v>1.3951795995476903</c:v>
                </c:pt>
                <c:pt idx="5">
                  <c:v>1.3321963695998702</c:v>
                </c:pt>
                <c:pt idx="6">
                  <c:v>2.3665975040876939</c:v>
                </c:pt>
                <c:pt idx="7">
                  <c:v>2.793802342275602</c:v>
                </c:pt>
                <c:pt idx="8">
                  <c:v>3.2937031430043011</c:v>
                </c:pt>
                <c:pt idx="9">
                  <c:v>4.0336065629846951</c:v>
                </c:pt>
                <c:pt idx="10">
                  <c:v>4.4230159901406667</c:v>
                </c:pt>
                <c:pt idx="11">
                  <c:v>4.7939958541545922</c:v>
                </c:pt>
                <c:pt idx="12">
                  <c:v>5.4149781419536689</c:v>
                </c:pt>
                <c:pt idx="13">
                  <c:v>4.9255761132064038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64-482F-9FE3-D42AEEEB79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635769024"/>
        <c:axId val="1635762496"/>
      </c:barChart>
      <c:catAx>
        <c:axId val="1635769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35762496"/>
        <c:crosses val="autoZero"/>
        <c:auto val="1"/>
        <c:lblAlgn val="ctr"/>
        <c:lblOffset val="100"/>
        <c:noMultiLvlLbl val="0"/>
      </c:catAx>
      <c:valAx>
        <c:axId val="16357624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357690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2848968120621"/>
          <c:y val="7.407407407407407E-2"/>
          <c:w val="0.84912526352769047"/>
          <c:h val="0.66240084572761737"/>
        </c:manualLayout>
      </c:layout>
      <c:barChart>
        <c:barDir val="col"/>
        <c:grouping val="clustered"/>
        <c:varyColors val="0"/>
        <c:ser>
          <c:idx val="3"/>
          <c:order val="3"/>
          <c:tx>
            <c:v>Razem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(Arkusz1!$A$6:$A$19,Arkusz1!$E$6:$E$19)</c:f>
              <c:numCache>
                <c:formatCode>General</c:formatCode>
                <c:ptCount val="2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 formatCode="#,##0.00">
                  <c:v>7.4198430000000002</c:v>
                </c:pt>
                <c:pt idx="15" formatCode="#,##0.00">
                  <c:v>7.8329129999999996</c:v>
                </c:pt>
                <c:pt idx="16" formatCode="#,##0.00">
                  <c:v>8.5428200000000007</c:v>
                </c:pt>
                <c:pt idx="17" formatCode="#,##0.00">
                  <c:v>8.4325790000000005</c:v>
                </c:pt>
                <c:pt idx="18" formatCode="#,##0.00">
                  <c:v>8.6132150000000003</c:v>
                </c:pt>
                <c:pt idx="19" formatCode="#,##0.00">
                  <c:v>8.9174819999999997</c:v>
                </c:pt>
                <c:pt idx="20" formatCode="#,##0.00">
                  <c:v>9.8179359999999996</c:v>
                </c:pt>
                <c:pt idx="21" formatCode="#,##0.00">
                  <c:v>10.309374999999999</c:v>
                </c:pt>
                <c:pt idx="22" formatCode="#,##0.00">
                  <c:v>11.295961</c:v>
                </c:pt>
                <c:pt idx="23" formatCode="#,##0.00">
                  <c:v>12.377822</c:v>
                </c:pt>
                <c:pt idx="24" formatCode="#,##0.00">
                  <c:v>13.665694</c:v>
                </c:pt>
                <c:pt idx="25" formatCode="#,##0.00">
                  <c:v>13.823297</c:v>
                </c:pt>
                <c:pt idx="26" formatCode="#,##0.00">
                  <c:v>15.555315999999999</c:v>
                </c:pt>
                <c:pt idx="27" formatCode="#,##0.00">
                  <c:v>16.738510999999999</c:v>
                </c:pt>
              </c:numCache>
            </c:numRef>
          </c:cat>
          <c:val>
            <c:numRef>
              <c:f>Arkusz1!$E$6:$E$19</c:f>
              <c:numCache>
                <c:formatCode>#,##0.00</c:formatCode>
                <c:ptCount val="14"/>
                <c:pt idx="0">
                  <c:v>7.4198430000000002</c:v>
                </c:pt>
                <c:pt idx="1">
                  <c:v>7.8329129999999996</c:v>
                </c:pt>
                <c:pt idx="2">
                  <c:v>8.5428200000000007</c:v>
                </c:pt>
                <c:pt idx="3">
                  <c:v>8.4325790000000005</c:v>
                </c:pt>
                <c:pt idx="4">
                  <c:v>8.6132150000000003</c:v>
                </c:pt>
                <c:pt idx="5">
                  <c:v>8.9174819999999997</c:v>
                </c:pt>
                <c:pt idx="6">
                  <c:v>9.8179359999999996</c:v>
                </c:pt>
                <c:pt idx="7">
                  <c:v>10.309374999999999</c:v>
                </c:pt>
                <c:pt idx="8">
                  <c:v>11.295961</c:v>
                </c:pt>
                <c:pt idx="9">
                  <c:v>12.377822</c:v>
                </c:pt>
                <c:pt idx="10">
                  <c:v>13.665694</c:v>
                </c:pt>
                <c:pt idx="11">
                  <c:v>13.823297</c:v>
                </c:pt>
                <c:pt idx="12">
                  <c:v>15.555315999999999</c:v>
                </c:pt>
                <c:pt idx="13">
                  <c:v>16.738510999999999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5A-4C59-9F53-D370A130E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635767392"/>
        <c:axId val="1635757600"/>
      </c:barChart>
      <c:barChart>
        <c:barDir val="col"/>
        <c:grouping val="stacked"/>
        <c:varyColors val="0"/>
        <c:ser>
          <c:idx val="0"/>
          <c:order val="0"/>
          <c:tx>
            <c:strRef>
              <c:f>Arkusz1!$A$25</c:f>
              <c:strCache>
                <c:ptCount val="1"/>
                <c:pt idx="0">
                  <c:v>Subwencja Oświatowa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(Arkusz1!$A$6:$A$17,Arkusz1!$E$6:$E$17)</c:f>
              <c:numCache>
                <c:formatCode>General</c:formatCode>
                <c:ptCount val="2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 formatCode="#,##0.00">
                  <c:v>7.4198430000000002</c:v>
                </c:pt>
                <c:pt idx="13" formatCode="#,##0.00">
                  <c:v>7.8329129999999996</c:v>
                </c:pt>
                <c:pt idx="14" formatCode="#,##0.00">
                  <c:v>8.5428200000000007</c:v>
                </c:pt>
                <c:pt idx="15" formatCode="#,##0.00">
                  <c:v>8.4325790000000005</c:v>
                </c:pt>
                <c:pt idx="16" formatCode="#,##0.00">
                  <c:v>8.6132150000000003</c:v>
                </c:pt>
                <c:pt idx="17" formatCode="#,##0.00">
                  <c:v>8.9174819999999997</c:v>
                </c:pt>
                <c:pt idx="18" formatCode="#,##0.00">
                  <c:v>9.8179359999999996</c:v>
                </c:pt>
                <c:pt idx="19" formatCode="#,##0.00">
                  <c:v>10.309374999999999</c:v>
                </c:pt>
                <c:pt idx="20" formatCode="#,##0.00">
                  <c:v>11.295961</c:v>
                </c:pt>
                <c:pt idx="21" formatCode="#,##0.00">
                  <c:v>12.377822</c:v>
                </c:pt>
                <c:pt idx="22" formatCode="#,##0.00">
                  <c:v>13.665694</c:v>
                </c:pt>
                <c:pt idx="23" formatCode="#,##0.00">
                  <c:v>13.823297</c:v>
                </c:pt>
              </c:numCache>
            </c:numRef>
          </c:cat>
          <c:val>
            <c:numRef>
              <c:f>Arkusz1!$F$6:$F$19</c:f>
              <c:numCache>
                <c:formatCode>#,##0.00</c:formatCode>
                <c:ptCount val="14"/>
                <c:pt idx="0">
                  <c:v>6.0135719999999999</c:v>
                </c:pt>
                <c:pt idx="1">
                  <c:v>6.0681419999999999</c:v>
                </c:pt>
                <c:pt idx="2">
                  <c:v>6.2782559999999998</c:v>
                </c:pt>
                <c:pt idx="3">
                  <c:v>6.3773939999999998</c:v>
                </c:pt>
                <c:pt idx="4">
                  <c:v>6.4729570000000001</c:v>
                </c:pt>
                <c:pt idx="5">
                  <c:v>6.8869199999999999</c:v>
                </c:pt>
                <c:pt idx="6">
                  <c:v>6.6685749999999997</c:v>
                </c:pt>
                <c:pt idx="7">
                  <c:v>6.6890299999999998</c:v>
                </c:pt>
                <c:pt idx="8">
                  <c:v>7.1455219999999997</c:v>
                </c:pt>
                <c:pt idx="9">
                  <c:v>7.4867780000000002</c:v>
                </c:pt>
                <c:pt idx="10">
                  <c:v>7.8468929999999997</c:v>
                </c:pt>
                <c:pt idx="11">
                  <c:v>7.997573</c:v>
                </c:pt>
                <c:pt idx="12">
                  <c:v>8.5849390000000003</c:v>
                </c:pt>
                <c:pt idx="13">
                  <c:v>10.034029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5A-4C59-9F53-D370A130E3BB}"/>
            </c:ext>
          </c:extLst>
        </c:ser>
        <c:ser>
          <c:idx val="1"/>
          <c:order val="1"/>
          <c:tx>
            <c:strRef>
              <c:f>Arkusz1!$A$24</c:f>
              <c:strCache>
                <c:ptCount val="1"/>
                <c:pt idx="0">
                  <c:v>Wydatki Gmina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(Arkusz1!$A$6:$A$17,Arkusz1!$E$6:$E$17)</c:f>
              <c:numCache>
                <c:formatCode>General</c:formatCode>
                <c:ptCount val="2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 formatCode="#,##0.00">
                  <c:v>7.4198430000000002</c:v>
                </c:pt>
                <c:pt idx="13" formatCode="#,##0.00">
                  <c:v>7.8329129999999996</c:v>
                </c:pt>
                <c:pt idx="14" formatCode="#,##0.00">
                  <c:v>8.5428200000000007</c:v>
                </c:pt>
                <c:pt idx="15" formatCode="#,##0.00">
                  <c:v>8.4325790000000005</c:v>
                </c:pt>
                <c:pt idx="16" formatCode="#,##0.00">
                  <c:v>8.6132150000000003</c:v>
                </c:pt>
                <c:pt idx="17" formatCode="#,##0.00">
                  <c:v>8.9174819999999997</c:v>
                </c:pt>
                <c:pt idx="18" formatCode="#,##0.00">
                  <c:v>9.8179359999999996</c:v>
                </c:pt>
                <c:pt idx="19" formatCode="#,##0.00">
                  <c:v>10.309374999999999</c:v>
                </c:pt>
                <c:pt idx="20" formatCode="#,##0.00">
                  <c:v>11.295961</c:v>
                </c:pt>
                <c:pt idx="21" formatCode="#,##0.00">
                  <c:v>12.377822</c:v>
                </c:pt>
                <c:pt idx="22" formatCode="#,##0.00">
                  <c:v>13.665694</c:v>
                </c:pt>
                <c:pt idx="23" formatCode="#,##0.00">
                  <c:v>13.823297</c:v>
                </c:pt>
              </c:numCache>
            </c:numRef>
          </c:cat>
          <c:val>
            <c:numRef>
              <c:f>Arkusz1!$J$6:$J$19</c:f>
              <c:numCache>
                <c:formatCode>#,##0.00</c:formatCode>
                <c:ptCount val="14"/>
                <c:pt idx="0">
                  <c:v>1.023193</c:v>
                </c:pt>
                <c:pt idx="1">
                  <c:v>1.373248</c:v>
                </c:pt>
                <c:pt idx="2">
                  <c:v>1.8414239999999999</c:v>
                </c:pt>
                <c:pt idx="3">
                  <c:v>1.5918939999999999</c:v>
                </c:pt>
                <c:pt idx="4">
                  <c:v>1.427538</c:v>
                </c:pt>
                <c:pt idx="5">
                  <c:v>1.363094</c:v>
                </c:pt>
                <c:pt idx="6">
                  <c:v>2.4214859999999998</c:v>
                </c:pt>
                <c:pt idx="7">
                  <c:v>2.8585989999999999</c:v>
                </c:pt>
                <c:pt idx="8">
                  <c:v>3.3700939999999999</c:v>
                </c:pt>
                <c:pt idx="9">
                  <c:v>4.1271579999999997</c:v>
                </c:pt>
                <c:pt idx="10">
                  <c:v>4.5255989999999997</c:v>
                </c:pt>
                <c:pt idx="11">
                  <c:v>4.9051830000000001</c:v>
                </c:pt>
                <c:pt idx="12">
                  <c:v>5.5405677300000002</c:v>
                </c:pt>
                <c:pt idx="13">
                  <c:v>5.0398149999999999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5A-4C59-9F53-D370A130E3BB}"/>
            </c:ext>
          </c:extLst>
        </c:ser>
        <c:ser>
          <c:idx val="2"/>
          <c:order val="2"/>
          <c:tx>
            <c:v> Pozostałe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(Arkusz1!$A$6:$A$17,Arkusz1!$E$6:$E$17)</c:f>
              <c:numCache>
                <c:formatCode>General</c:formatCode>
                <c:ptCount val="2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 formatCode="#,##0.00">
                  <c:v>7.4198430000000002</c:v>
                </c:pt>
                <c:pt idx="13" formatCode="#,##0.00">
                  <c:v>7.8329129999999996</c:v>
                </c:pt>
                <c:pt idx="14" formatCode="#,##0.00">
                  <c:v>8.5428200000000007</c:v>
                </c:pt>
                <c:pt idx="15" formatCode="#,##0.00">
                  <c:v>8.4325790000000005</c:v>
                </c:pt>
                <c:pt idx="16" formatCode="#,##0.00">
                  <c:v>8.6132150000000003</c:v>
                </c:pt>
                <c:pt idx="17" formatCode="#,##0.00">
                  <c:v>8.9174819999999997</c:v>
                </c:pt>
                <c:pt idx="18" formatCode="#,##0.00">
                  <c:v>9.8179359999999996</c:v>
                </c:pt>
                <c:pt idx="19" formatCode="#,##0.00">
                  <c:v>10.309374999999999</c:v>
                </c:pt>
                <c:pt idx="20" formatCode="#,##0.00">
                  <c:v>11.295961</c:v>
                </c:pt>
                <c:pt idx="21" formatCode="#,##0.00">
                  <c:v>12.377822</c:v>
                </c:pt>
                <c:pt idx="22" formatCode="#,##0.00">
                  <c:v>13.665694</c:v>
                </c:pt>
                <c:pt idx="23" formatCode="#,##0.00">
                  <c:v>13.823297</c:v>
                </c:pt>
              </c:numCache>
            </c:numRef>
          </c:cat>
          <c:val>
            <c:numRef>
              <c:f>Arkusz1!$P$6:$P$19</c:f>
              <c:numCache>
                <c:formatCode>#,##0.00</c:formatCode>
                <c:ptCount val="14"/>
                <c:pt idx="0">
                  <c:v>0.38307800000000025</c:v>
                </c:pt>
                <c:pt idx="1">
                  <c:v>0.39152299999999962</c:v>
                </c:pt>
                <c:pt idx="2">
                  <c:v>0.42314000000000096</c:v>
                </c:pt>
                <c:pt idx="3">
                  <c:v>0.46329100000000079</c:v>
                </c:pt>
                <c:pt idx="4">
                  <c:v>0.71272000000000024</c:v>
                </c:pt>
                <c:pt idx="5">
                  <c:v>0.66746799999999973</c:v>
                </c:pt>
                <c:pt idx="6">
                  <c:v>0.72787500000000005</c:v>
                </c:pt>
                <c:pt idx="7">
                  <c:v>0.76174599999999959</c:v>
                </c:pt>
                <c:pt idx="8">
                  <c:v>0.78034500000000051</c:v>
                </c:pt>
                <c:pt idx="9">
                  <c:v>0.76388600000000029</c:v>
                </c:pt>
                <c:pt idx="10">
                  <c:v>1.2932020000000009</c:v>
                </c:pt>
                <c:pt idx="11">
                  <c:v>0.92054100000000005</c:v>
                </c:pt>
                <c:pt idx="12">
                  <c:v>1.4298092699999989</c:v>
                </c:pt>
                <c:pt idx="13">
                  <c:v>1.6646669999999988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5A-4C59-9F53-D370A130E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635771200"/>
        <c:axId val="1635760320"/>
      </c:barChart>
      <c:valAx>
        <c:axId val="1635757600"/>
        <c:scaling>
          <c:orientation val="minMax"/>
        </c:scaling>
        <c:delete val="1"/>
        <c:axPos val="r"/>
        <c:numFmt formatCode="#,##0.00" sourceLinked="1"/>
        <c:majorTickMark val="out"/>
        <c:minorTickMark val="none"/>
        <c:tickLblPos val="nextTo"/>
        <c:crossAx val="1635767392"/>
        <c:crosses val="max"/>
        <c:crossBetween val="between"/>
      </c:valAx>
      <c:catAx>
        <c:axId val="1635767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5757600"/>
        <c:crosses val="autoZero"/>
        <c:auto val="1"/>
        <c:lblAlgn val="ctr"/>
        <c:lblOffset val="100"/>
        <c:noMultiLvlLbl val="0"/>
      </c:catAx>
      <c:valAx>
        <c:axId val="1635760320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35771200"/>
        <c:crosses val="autoZero"/>
        <c:crossBetween val="between"/>
      </c:valAx>
      <c:catAx>
        <c:axId val="1635771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576032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050" b="1"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4552573660397891E-2"/>
          <c:y val="4.5700396034427535E-2"/>
          <c:w val="0.93544742633960209"/>
          <c:h val="0.80192641994026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podsumo'!$K$1</c:f>
              <c:strCache>
                <c:ptCount val="1"/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'2020_dane do prezentacj podsumo'!$A$6:$A$17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'2020_dane do prezentacj podsumo'!$K$6:$K$17</c:f>
              <c:numCache>
                <c:formatCode>General</c:formatCode>
                <c:ptCount val="12"/>
                <c:pt idx="0">
                  <c:v>97</c:v>
                </c:pt>
                <c:pt idx="1">
                  <c:v>75</c:v>
                </c:pt>
                <c:pt idx="2">
                  <c:v>68</c:v>
                </c:pt>
                <c:pt idx="3">
                  <c:v>84</c:v>
                </c:pt>
                <c:pt idx="4">
                  <c:v>90</c:v>
                </c:pt>
                <c:pt idx="5">
                  <c:v>101</c:v>
                </c:pt>
                <c:pt idx="6">
                  <c:v>97</c:v>
                </c:pt>
                <c:pt idx="7">
                  <c:v>96</c:v>
                </c:pt>
                <c:pt idx="8">
                  <c:v>86</c:v>
                </c:pt>
                <c:pt idx="9">
                  <c:v>89</c:v>
                </c:pt>
                <c:pt idx="10">
                  <c:v>74</c:v>
                </c:pt>
                <c:pt idx="11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89-4053-B8DA-36E2BD0C3A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10326048"/>
        <c:axId val="-1510326592"/>
      </c:barChart>
      <c:catAx>
        <c:axId val="-151032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510326592"/>
        <c:crosses val="autoZero"/>
        <c:auto val="1"/>
        <c:lblAlgn val="ctr"/>
        <c:lblOffset val="100"/>
        <c:noMultiLvlLbl val="0"/>
      </c:catAx>
      <c:valAx>
        <c:axId val="-151032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510326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400" b="0" i="0" u="none" strike="noStrike" baseline="0" dirty="0">
                <a:effectLst/>
              </a:rPr>
              <a:t>LICZBA  URODZEŃ i ZGONÓW w 2023 roku</a:t>
            </a:r>
            <a:r>
              <a:rPr lang="pl-PL" sz="1400" b="0" i="0" u="none" strike="noStrike" baseline="0" dirty="0"/>
              <a:t> </a:t>
            </a:r>
            <a:endParaRPr lang="pl-P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podsumo'!$A$98</c:f>
              <c:strCache>
                <c:ptCount val="1"/>
                <c:pt idx="0">
                  <c:v>Urodzenia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'2020_dane do prezentacj podsumo'!$B$97:$I$97</c:f>
              <c:strCache>
                <c:ptCount val="8"/>
                <c:pt idx="0">
                  <c:v>Porąbka Iwkowska</c:v>
                </c:pt>
                <c:pt idx="1">
                  <c:v>Wojakowa</c:v>
                </c:pt>
                <c:pt idx="2">
                  <c:v>Dobrociesz</c:v>
                </c:pt>
                <c:pt idx="3">
                  <c:v>Połom Mały</c:v>
                </c:pt>
                <c:pt idx="4">
                  <c:v>Drużków Pusty</c:v>
                </c:pt>
                <c:pt idx="5">
                  <c:v>Kąty</c:v>
                </c:pt>
                <c:pt idx="6">
                  <c:v>Iwkowa</c:v>
                </c:pt>
                <c:pt idx="7">
                  <c:v>Gmina Iwkowa</c:v>
                </c:pt>
              </c:strCache>
            </c:strRef>
          </c:cat>
          <c:val>
            <c:numRef>
              <c:f>'2020_dane do prezentacj podsumo'!$B$98:$I$98</c:f>
              <c:numCache>
                <c:formatCode>General</c:formatCode>
                <c:ptCount val="8"/>
                <c:pt idx="0">
                  <c:v>6</c:v>
                </c:pt>
                <c:pt idx="1">
                  <c:v>16</c:v>
                </c:pt>
                <c:pt idx="2">
                  <c:v>11</c:v>
                </c:pt>
                <c:pt idx="3">
                  <c:v>2</c:v>
                </c:pt>
                <c:pt idx="4">
                  <c:v>3</c:v>
                </c:pt>
                <c:pt idx="5">
                  <c:v>15</c:v>
                </c:pt>
                <c:pt idx="6">
                  <c:v>30</c:v>
                </c:pt>
                <c:pt idx="7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6-456F-AEA8-4D21361CB924}"/>
            </c:ext>
          </c:extLst>
        </c:ser>
        <c:ser>
          <c:idx val="1"/>
          <c:order val="1"/>
          <c:tx>
            <c:strRef>
              <c:f>'2020_dane do prezentacj podsumo'!$A$99</c:f>
              <c:strCache>
                <c:ptCount val="1"/>
                <c:pt idx="0">
                  <c:v>Zgony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'2020_dane do prezentacj podsumo'!$B$97:$I$97</c:f>
              <c:strCache>
                <c:ptCount val="8"/>
                <c:pt idx="0">
                  <c:v>Porąbka Iwkowska</c:v>
                </c:pt>
                <c:pt idx="1">
                  <c:v>Wojakowa</c:v>
                </c:pt>
                <c:pt idx="2">
                  <c:v>Dobrociesz</c:v>
                </c:pt>
                <c:pt idx="3">
                  <c:v>Połom Mały</c:v>
                </c:pt>
                <c:pt idx="4">
                  <c:v>Drużków Pusty</c:v>
                </c:pt>
                <c:pt idx="5">
                  <c:v>Kąty</c:v>
                </c:pt>
                <c:pt idx="6">
                  <c:v>Iwkowa</c:v>
                </c:pt>
                <c:pt idx="7">
                  <c:v>Gmina Iwkowa</c:v>
                </c:pt>
              </c:strCache>
            </c:strRef>
          </c:cat>
          <c:val>
            <c:numRef>
              <c:f>'2020_dane do prezentacj podsumo'!$B$99:$I$99</c:f>
              <c:numCache>
                <c:formatCode>General</c:formatCode>
                <c:ptCount val="8"/>
                <c:pt idx="0">
                  <c:v>6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6</c:v>
                </c:pt>
                <c:pt idx="6">
                  <c:v>19</c:v>
                </c:pt>
                <c:pt idx="7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86-456F-AEA8-4D21361CB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717520"/>
        <c:axId val="124061456"/>
      </c:barChart>
      <c:catAx>
        <c:axId val="15071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4061456"/>
        <c:crosses val="autoZero"/>
        <c:auto val="1"/>
        <c:lblAlgn val="ctr"/>
        <c:lblOffset val="100"/>
        <c:noMultiLvlLbl val="0"/>
      </c:catAx>
      <c:valAx>
        <c:axId val="12406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07175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595009000689841"/>
          <c:y val="7.896258499876684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podsumo'!$H$1</c:f>
              <c:strCache>
                <c:ptCount val="1"/>
                <c:pt idx="0">
                  <c:v>Iwkowa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'2020_dane do prezentacj podsumo'!$A$6:$A$17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'2020_dane do prezentacj podsumo'!$H$6:$H$17</c:f>
              <c:numCache>
                <c:formatCode>General</c:formatCode>
                <c:ptCount val="12"/>
                <c:pt idx="0">
                  <c:v>2829</c:v>
                </c:pt>
                <c:pt idx="1">
                  <c:v>2846</c:v>
                </c:pt>
                <c:pt idx="2">
                  <c:v>2848</c:v>
                </c:pt>
                <c:pt idx="3">
                  <c:v>2848</c:v>
                </c:pt>
                <c:pt idx="4">
                  <c:v>2878</c:v>
                </c:pt>
                <c:pt idx="5">
                  <c:v>2907</c:v>
                </c:pt>
                <c:pt idx="6">
                  <c:v>2907</c:v>
                </c:pt>
                <c:pt idx="7">
                  <c:v>2951</c:v>
                </c:pt>
                <c:pt idx="8">
                  <c:v>2953</c:v>
                </c:pt>
                <c:pt idx="9">
                  <c:v>2947</c:v>
                </c:pt>
                <c:pt idx="10">
                  <c:v>2951</c:v>
                </c:pt>
                <c:pt idx="11">
                  <c:v>2944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CE-4D7A-BF5F-5E38E9201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10323328"/>
        <c:axId val="-1510323872"/>
      </c:barChart>
      <c:catAx>
        <c:axId val="-151032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510323872"/>
        <c:crosses val="autoZero"/>
        <c:auto val="1"/>
        <c:lblAlgn val="ctr"/>
        <c:lblOffset val="100"/>
        <c:noMultiLvlLbl val="0"/>
      </c:catAx>
      <c:valAx>
        <c:axId val="-151032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5103233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podsumo'!$B$1</c:f>
              <c:strCache>
                <c:ptCount val="1"/>
                <c:pt idx="0">
                  <c:v>Porąbka Iwkowska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'2020_dane do prezentacj podsumo'!$A$6:$A$17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'2020_dane do prezentacj podsumo'!$B$6:$B$17</c:f>
              <c:numCache>
                <c:formatCode>General</c:formatCode>
                <c:ptCount val="12"/>
                <c:pt idx="0">
                  <c:v>457</c:v>
                </c:pt>
                <c:pt idx="1">
                  <c:v>458</c:v>
                </c:pt>
                <c:pt idx="2">
                  <c:v>463</c:v>
                </c:pt>
                <c:pt idx="3">
                  <c:v>473</c:v>
                </c:pt>
                <c:pt idx="4">
                  <c:v>477</c:v>
                </c:pt>
                <c:pt idx="5">
                  <c:v>480</c:v>
                </c:pt>
                <c:pt idx="6">
                  <c:v>483</c:v>
                </c:pt>
                <c:pt idx="7">
                  <c:v>486</c:v>
                </c:pt>
                <c:pt idx="8">
                  <c:v>487</c:v>
                </c:pt>
                <c:pt idx="9">
                  <c:v>502</c:v>
                </c:pt>
                <c:pt idx="10">
                  <c:v>502</c:v>
                </c:pt>
                <c:pt idx="11">
                  <c:v>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E1-474E-A422-45BB1AA50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10330400"/>
        <c:axId val="-1510327680"/>
      </c:barChart>
      <c:catAx>
        <c:axId val="-151033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510327680"/>
        <c:crosses val="autoZero"/>
        <c:auto val="1"/>
        <c:lblAlgn val="ctr"/>
        <c:lblOffset val="100"/>
        <c:noMultiLvlLbl val="0"/>
      </c:catAx>
      <c:valAx>
        <c:axId val="-151032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5103304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podsumo'!$E$1</c:f>
              <c:strCache>
                <c:ptCount val="1"/>
                <c:pt idx="0">
                  <c:v>Połom Mały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'2020_dane do prezentacj podsumo'!$A$6:$A$17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'2020_dane do prezentacj podsumo'!$E$6:$E$17</c:f>
              <c:numCache>
                <c:formatCode>General</c:formatCode>
                <c:ptCount val="12"/>
                <c:pt idx="0">
                  <c:v>325</c:v>
                </c:pt>
                <c:pt idx="1">
                  <c:v>324</c:v>
                </c:pt>
                <c:pt idx="2">
                  <c:v>329</c:v>
                </c:pt>
                <c:pt idx="3">
                  <c:v>320</c:v>
                </c:pt>
                <c:pt idx="4">
                  <c:v>330</c:v>
                </c:pt>
                <c:pt idx="5">
                  <c:v>335</c:v>
                </c:pt>
                <c:pt idx="6">
                  <c:v>332</c:v>
                </c:pt>
                <c:pt idx="7">
                  <c:v>337</c:v>
                </c:pt>
                <c:pt idx="8">
                  <c:v>337</c:v>
                </c:pt>
                <c:pt idx="9">
                  <c:v>344</c:v>
                </c:pt>
                <c:pt idx="10">
                  <c:v>349</c:v>
                </c:pt>
                <c:pt idx="11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15-469C-97F5-427B8E21E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99267696"/>
        <c:axId val="-1499279120"/>
      </c:barChart>
      <c:catAx>
        <c:axId val="-149926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79120"/>
        <c:crosses val="autoZero"/>
        <c:auto val="1"/>
        <c:lblAlgn val="ctr"/>
        <c:lblOffset val="100"/>
        <c:noMultiLvlLbl val="0"/>
      </c:catAx>
      <c:valAx>
        <c:axId val="-149927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67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podsumo'!$F$1</c:f>
              <c:strCache>
                <c:ptCount val="1"/>
                <c:pt idx="0">
                  <c:v>Drużków Pusty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'2020_dane do prezentacj podsumo'!$A$6:$A$17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'2020_dane do prezentacj podsumo'!$F$6:$F$17</c:f>
              <c:numCache>
                <c:formatCode>General</c:formatCode>
                <c:ptCount val="12"/>
                <c:pt idx="0">
                  <c:v>319</c:v>
                </c:pt>
                <c:pt idx="1">
                  <c:v>318</c:v>
                </c:pt>
                <c:pt idx="2">
                  <c:v>316</c:v>
                </c:pt>
                <c:pt idx="3">
                  <c:v>320</c:v>
                </c:pt>
                <c:pt idx="4">
                  <c:v>312</c:v>
                </c:pt>
                <c:pt idx="5">
                  <c:v>316</c:v>
                </c:pt>
                <c:pt idx="6">
                  <c:v>319</c:v>
                </c:pt>
                <c:pt idx="7">
                  <c:v>323</c:v>
                </c:pt>
                <c:pt idx="8">
                  <c:v>329</c:v>
                </c:pt>
                <c:pt idx="9">
                  <c:v>332</c:v>
                </c:pt>
                <c:pt idx="10">
                  <c:v>330</c:v>
                </c:pt>
                <c:pt idx="11">
                  <c:v>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15-42F2-B3CB-E8BFABFB0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99270416"/>
        <c:axId val="-1499278576"/>
      </c:barChart>
      <c:catAx>
        <c:axId val="-149927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78576"/>
        <c:crosses val="autoZero"/>
        <c:auto val="1"/>
        <c:lblAlgn val="ctr"/>
        <c:lblOffset val="100"/>
        <c:noMultiLvlLbl val="0"/>
      </c:catAx>
      <c:valAx>
        <c:axId val="-149927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704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podsumo'!$D$1</c:f>
              <c:strCache>
                <c:ptCount val="1"/>
                <c:pt idx="0">
                  <c:v>Dobrociesz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'2020_dane do prezentacj podsumo'!$A$6:$A$17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'2020_dane do prezentacj podsumo'!$D$6:$D$17</c:f>
              <c:numCache>
                <c:formatCode>General</c:formatCode>
                <c:ptCount val="12"/>
                <c:pt idx="0">
                  <c:v>611</c:v>
                </c:pt>
                <c:pt idx="1">
                  <c:v>617</c:v>
                </c:pt>
                <c:pt idx="2">
                  <c:v>621</c:v>
                </c:pt>
                <c:pt idx="3">
                  <c:v>614</c:v>
                </c:pt>
                <c:pt idx="4">
                  <c:v>619</c:v>
                </c:pt>
                <c:pt idx="5">
                  <c:v>609</c:v>
                </c:pt>
                <c:pt idx="6">
                  <c:v>617</c:v>
                </c:pt>
                <c:pt idx="7">
                  <c:v>618</c:v>
                </c:pt>
                <c:pt idx="8">
                  <c:v>630</c:v>
                </c:pt>
                <c:pt idx="9">
                  <c:v>622</c:v>
                </c:pt>
                <c:pt idx="10">
                  <c:v>615</c:v>
                </c:pt>
                <c:pt idx="11">
                  <c:v>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A-4634-A0F5-EA5264C2B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99268240"/>
        <c:axId val="-1499267152"/>
      </c:barChart>
      <c:catAx>
        <c:axId val="-149926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67152"/>
        <c:crosses val="autoZero"/>
        <c:auto val="1"/>
        <c:lblAlgn val="ctr"/>
        <c:lblOffset val="100"/>
        <c:noMultiLvlLbl val="0"/>
      </c:catAx>
      <c:valAx>
        <c:axId val="-149926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6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'2020_dane do prezentacj podsumo'!$C$1</c:f>
              <c:strCache>
                <c:ptCount val="1"/>
                <c:pt idx="0">
                  <c:v>Wojakowa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'2020_dane do prezentacj podsumo'!$A$6:$A$17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'2020_dane do prezentacj podsumo'!$C$6:$C$17</c:f>
              <c:numCache>
                <c:formatCode>General</c:formatCode>
                <c:ptCount val="12"/>
                <c:pt idx="0">
                  <c:v>1100</c:v>
                </c:pt>
                <c:pt idx="1">
                  <c:v>1112</c:v>
                </c:pt>
                <c:pt idx="2">
                  <c:v>1119</c:v>
                </c:pt>
                <c:pt idx="3">
                  <c:v>1114</c:v>
                </c:pt>
                <c:pt idx="4">
                  <c:v>1117</c:v>
                </c:pt>
                <c:pt idx="5">
                  <c:v>1130</c:v>
                </c:pt>
                <c:pt idx="6">
                  <c:v>1127</c:v>
                </c:pt>
                <c:pt idx="7">
                  <c:v>1126</c:v>
                </c:pt>
                <c:pt idx="8">
                  <c:v>1126</c:v>
                </c:pt>
                <c:pt idx="9">
                  <c:v>1123</c:v>
                </c:pt>
                <c:pt idx="10">
                  <c:v>1129</c:v>
                </c:pt>
                <c:pt idx="11">
                  <c:v>1142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05-44F3-A7B4-E92A5B971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99278032"/>
        <c:axId val="-1499272048"/>
      </c:barChart>
      <c:catAx>
        <c:axId val="-149927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72048"/>
        <c:crosses val="autoZero"/>
        <c:auto val="1"/>
        <c:lblAlgn val="ctr"/>
        <c:lblOffset val="100"/>
        <c:noMultiLvlLbl val="0"/>
      </c:catAx>
      <c:valAx>
        <c:axId val="-149927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499278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2"/>
            <a:ext cx="2946400" cy="49688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r">
              <a:defRPr sz="1200"/>
            </a:lvl1pPr>
          </a:lstStyle>
          <a:p>
            <a:fld id="{8AB330F8-CE5D-45F0-9577-E2808F341C88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r">
              <a:defRPr sz="1200"/>
            </a:lvl1pPr>
          </a:lstStyle>
          <a:p>
            <a:fld id="{29708380-020F-442F-9C07-CA2D933349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49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7188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</p:spTree>
    <p:extLst>
      <p:ext uri="{BB962C8B-B14F-4D97-AF65-F5344CB8AC3E}">
        <p14:creationId xmlns:p14="http://schemas.microsoft.com/office/powerpoint/2010/main" val="578686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31376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53862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250810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27161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545877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9288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693776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163236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233345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79155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50053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031706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45585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19903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013820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349372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769446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923650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174792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015224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16343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136956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2486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101376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867936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767196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65190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337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644119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2122242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5723007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010646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730064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2097488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304081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1682812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445038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785030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8423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6562950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522804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70193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44912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5657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9635986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321471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380623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245139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33681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391430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14048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81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12531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105727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04881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255809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7275274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362747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240877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261137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4263574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4265792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085004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6076843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0632810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8574822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340094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043697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013830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823227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9682182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6486268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5065068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38587988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926455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0819677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0731756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92021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74089328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5898A-F32F-4E79-9BFE-FCDD233DC955}" type="slidenum">
              <a:rPr lang="pl-PL" smtClean="0"/>
              <a:pPr/>
              <a:t>92</a:t>
            </a:fld>
            <a:endParaRPr lang="pl-PL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5898A-F32F-4E79-9BFE-FCDD233DC955}" type="slidenum">
              <a:rPr lang="pl-PL" smtClean="0"/>
              <a:pPr/>
              <a:t>93</a:t>
            </a:fld>
            <a:endParaRPr lang="pl-PL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9747694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6854045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1133849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31222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2710179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48464772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681946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59046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76453476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7" y="4714879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8798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7090F-A423-4ABF-82AD-661370C27809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3785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D982B-08C6-4BE6-9286-FB676419F3F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9678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D982B-08C6-4BE6-9286-FB676419F3F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4218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D982B-08C6-4BE6-9286-FB676419F3F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6848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D982B-08C6-4BE6-9286-FB676419F3F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2362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D982B-08C6-4BE6-9286-FB676419F3F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00772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D982B-08C6-4BE6-9286-FB676419F3F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446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73935-6E40-410B-97BC-C11B0C61F41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85034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3BE9A-3794-454B-99BB-A13928D72139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3532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0A8723-5111-438E-8434-88111C1A1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6F69EF-8914-43E8-A98C-1DF5DD07D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88DFF5-D654-40C9-ACEE-9365B22C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8D64-CCBD-41EC-A6B2-CAD01A1467CB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345201-16E2-499D-80CF-5C0349CF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FA1534-0FC1-423D-9804-121AB5FD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BE17-F480-4D3E-AAC1-7FFA128E40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10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DCD1A-79D5-40F3-8931-F759F3008AC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9527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7F206-FF99-481A-B95B-E827E1AC17FC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500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B7CD8-D551-4C09-9762-3BA54C93C22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7548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212586-BE5E-4FE1-A8A6-50E8CD21A889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8290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D6D310-43D0-47E9-80D3-6373CCF0C6CA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8859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2B8BC-5901-4457-B987-3E562D7457C8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4792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CE2F5-D210-4D76-AB95-A0C51490F147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2081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58F-B960-4439-B370-43D89816EE0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4A153-0E56-4D39-B8AF-AE377B19C1A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6288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F4D982B-08C6-4BE6-9286-FB676419F3F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9268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204.jpe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08520" y="-865"/>
            <a:ext cx="9252520" cy="2649060"/>
          </a:xfrm>
          <a:prstGeom prst="rect">
            <a:avLst/>
          </a:prstGeom>
          <a:solidFill>
            <a:schemeClr val="bg1">
              <a:alpha val="87000"/>
            </a:schemeClr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16600" b="1" dirty="0">
                <a:solidFill>
                  <a:srgbClr val="008000"/>
                </a:solidFill>
              </a:rPr>
              <a:t>2023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B926397F-C16A-E9F1-4F66-6C8A1CB83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48195"/>
            <a:ext cx="9144000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PODSUMOWANIE DZIAŁALNOŚCI SAMORZĄDU GMINY IWKOWA </a:t>
            </a:r>
          </a:p>
        </p:txBody>
      </p:sp>
    </p:spTree>
    <p:extLst>
      <p:ext uri="{BB962C8B-B14F-4D97-AF65-F5344CB8AC3E}">
        <p14:creationId xmlns:p14="http://schemas.microsoft.com/office/powerpoint/2010/main" val="4225199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Droga Kąty Góry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15277"/>
            <a:ext cx="9144000" cy="71006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Długość drogi – ok. 420 metrów</a:t>
            </a:r>
          </a:p>
          <a:p>
            <a:pPr algn="ctr"/>
            <a:r>
              <a:rPr lang="pl-PL" sz="2000" b="1" dirty="0">
                <a:solidFill>
                  <a:srgbClr val="339933"/>
                </a:solidFill>
              </a:rPr>
              <a:t>Dotacja na usuwanie skutków klęsk żywiołowych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8898745-E0EE-2514-A4E6-B844FEEDD2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36712"/>
            <a:ext cx="6355412" cy="4766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8D1D945-7691-4377-7CB2-92A62D0AD5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415" y="2276872"/>
            <a:ext cx="4139682" cy="27580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2957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132562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dirty="0">
                <a:solidFill>
                  <a:srgbClr val="339933"/>
                </a:solidFill>
                <a:latin typeface="+mn-lt"/>
              </a:rPr>
              <a:t>Projekt zintegrowany LIFE- koordynowany przez Województwo Małopolskie.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Jego celem jest przyspieszenie wdrażania działań służących poprawie jakości powietrza, które zostały zaplanowane w ramach Programu ochrony powietrza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dla województwa małopolskiego.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7FFE280-6C78-D1CC-30C2-233620668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5805980"/>
            <a:ext cx="7297560" cy="71936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F2052D0-A693-382F-C638-6661D87AA0A9}"/>
              </a:ext>
            </a:extLst>
          </p:cNvPr>
          <p:cNvSpPr txBox="1"/>
          <p:nvPr/>
        </p:nvSpPr>
        <p:spPr>
          <a:xfrm>
            <a:off x="-9034" y="5405870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339933"/>
                </a:solidFill>
                <a:latin typeface="+mn-lt"/>
              </a:rPr>
              <a:t>Zbiórka elektrośmieci i animacje dla dzieci podczas Święta Suszonej Śliwki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6BE52A3-2EA3-4E41-493E-E701662C2B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391015"/>
            <a:ext cx="3815731" cy="2543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BBF6F24-B9C1-13BB-EE22-21289E7E2B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11" y="1415064"/>
            <a:ext cx="3743565" cy="24951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DB3A48B-4E87-8CA9-1403-AD1FF1C9AA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031" y="3379912"/>
            <a:ext cx="2863938" cy="19088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66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132562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dirty="0">
                <a:solidFill>
                  <a:srgbClr val="339933"/>
                </a:solidFill>
                <a:latin typeface="+mn-lt"/>
              </a:rPr>
              <a:t>Projekt zintegrowany LIFE- koordynowany przez Województwo Małopolskie.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Jego celem jest przyspieszenie wdrażania działań służących poprawie jakości powietrza, które zostały zaplanowane w ramach Programu ochrony powietrza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dla województwa małopolskiego.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7FFE280-6C78-D1CC-30C2-233620668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5805980"/>
            <a:ext cx="7297560" cy="71936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F2052D0-A693-382F-C638-6661D87AA0A9}"/>
              </a:ext>
            </a:extLst>
          </p:cNvPr>
          <p:cNvSpPr txBox="1"/>
          <p:nvPr/>
        </p:nvSpPr>
        <p:spPr>
          <a:xfrm>
            <a:off x="-9034" y="5405870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339933"/>
                </a:solidFill>
                <a:latin typeface="+mn-lt"/>
              </a:rPr>
              <a:t>Wielka zbiórka makulatury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DAEABE-DE9B-C53E-70B2-E532FF3EE0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745" y="1758824"/>
            <a:ext cx="4283968" cy="32129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1C1E8F9-0131-4286-9B4A-D311CF0E5B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60" y="1758824"/>
            <a:ext cx="4283968" cy="32129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2896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132562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dirty="0">
                <a:solidFill>
                  <a:srgbClr val="339933"/>
                </a:solidFill>
                <a:latin typeface="+mn-lt"/>
              </a:rPr>
              <a:t>Projekt zintegrowany LIFE- koordynowany przez Województwo Małopolskie.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Jego celem jest przyspieszenie wdrażania działań służących poprawie jakości powietrza, które zostały zaplanowane w ramach Programu ochrony powietrza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dla województwa małopolskiego.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7FFE280-6C78-D1CC-30C2-233620668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5805980"/>
            <a:ext cx="7297560" cy="7193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BD690CD-3AAC-77C4-9CE2-6AD28A7695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13396"/>
            <a:ext cx="4684682" cy="31223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74A02D7-1137-DCB0-EE63-D3E461C4A4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329" y="1988840"/>
            <a:ext cx="3384376" cy="25382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F2052D0-A693-382F-C638-6661D87AA0A9}"/>
              </a:ext>
            </a:extLst>
          </p:cNvPr>
          <p:cNvSpPr txBox="1"/>
          <p:nvPr/>
        </p:nvSpPr>
        <p:spPr>
          <a:xfrm>
            <a:off x="-9034" y="5405870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339933"/>
                </a:solidFill>
                <a:latin typeface="+mn-lt"/>
              </a:rPr>
              <a:t>Konkursu „Czyste powietrze dzięki redukcji odpadów”</a:t>
            </a:r>
          </a:p>
        </p:txBody>
      </p:sp>
    </p:spTree>
    <p:extLst>
      <p:ext uri="{BB962C8B-B14F-4D97-AF65-F5344CB8AC3E}">
        <p14:creationId xmlns:p14="http://schemas.microsoft.com/office/powerpoint/2010/main" val="2068932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132562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dirty="0">
                <a:solidFill>
                  <a:srgbClr val="339933"/>
                </a:solidFill>
                <a:latin typeface="+mn-lt"/>
              </a:rPr>
              <a:t>Projekt zintegrowany LIFE- koordynowany przez Województwo Małopolskie.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Jego celem jest przyspieszenie wdrażania działań służących poprawie jakości powietrza, które zostały zaplanowane w ramach Programu ochrony powietrza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dla województwa małopolskiego.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7FFE280-6C78-D1CC-30C2-233620668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220" y="5805980"/>
            <a:ext cx="7297560" cy="71936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F2052D0-A693-382F-C638-6661D87AA0A9}"/>
              </a:ext>
            </a:extLst>
          </p:cNvPr>
          <p:cNvSpPr txBox="1"/>
          <p:nvPr/>
        </p:nvSpPr>
        <p:spPr>
          <a:xfrm>
            <a:off x="-9034" y="5405870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339933"/>
                </a:solidFill>
                <a:latin typeface="+mn-lt"/>
              </a:rPr>
              <a:t>Montaż stacji ładowania samochodów elektrycznych (27 600,00 zł)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6B1CE95-3453-A514-40BC-DDB769A01C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570484"/>
            <a:ext cx="2787774" cy="37170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6B80389-BE82-F260-92A1-38BF7AFD78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45" y="1627043"/>
            <a:ext cx="4499992" cy="33749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90380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E8E5C5-FE99-4F58-1911-23E054CC3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915" y="0"/>
            <a:ext cx="9286435" cy="371513"/>
          </a:xfr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49263" fontAlgn="base"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1" dirty="0">
                <a:solidFill>
                  <a:srgbClr val="008000"/>
                </a:solidFill>
                <a:latin typeface="Arial" charset="0"/>
                <a:ea typeface="+mn-ea"/>
                <a:cs typeface="+mn-cs"/>
              </a:rPr>
              <a:t>GOSPODARKA NIECZYSTOŚCIAMI CIEKŁYMI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0A2CE4-C6A2-541D-6DFD-C131159DD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583925"/>
            <a:ext cx="7488832" cy="2864503"/>
          </a:xfr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rtlCol="0" anchor="b">
            <a:spAutoFit/>
          </a:bodyPr>
          <a:lstStyle/>
          <a:p>
            <a:pPr marL="342900" indent="-342900"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1" cap="none" dirty="0">
                <a:solidFill>
                  <a:srgbClr val="008000"/>
                </a:solidFill>
                <a:latin typeface="Arial" charset="0"/>
              </a:rPr>
              <a:t>Liczba gospodarstw, które dokonały zgłoszenia posiadania zbiornika bezodpływowego (szambo) </a:t>
            </a:r>
            <a:r>
              <a:rPr lang="pl-PL" sz="1800" b="1" dirty="0">
                <a:solidFill>
                  <a:srgbClr val="008000"/>
                </a:solidFill>
                <a:latin typeface="Arial" charset="0"/>
              </a:rPr>
              <a:t>– 702</a:t>
            </a:r>
          </a:p>
          <a:p>
            <a:pPr marL="342900" indent="-342900"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1" dirty="0">
              <a:solidFill>
                <a:srgbClr val="008000"/>
              </a:solidFill>
              <a:latin typeface="Arial" charset="0"/>
            </a:endParaRPr>
          </a:p>
          <a:p>
            <a:pPr marL="342900" indent="-342900"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1" cap="none" dirty="0">
                <a:solidFill>
                  <a:srgbClr val="008000"/>
                </a:solidFill>
                <a:latin typeface="Arial" charset="0"/>
              </a:rPr>
              <a:t>Liczba gospodarstw, które dokonały zgłoszenia posiadania przydomowej oczyszczalni ścieków – 105</a:t>
            </a:r>
          </a:p>
          <a:p>
            <a:pPr marL="342900" indent="-342900"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1" cap="none" dirty="0">
              <a:solidFill>
                <a:srgbClr val="008000"/>
              </a:solidFill>
              <a:latin typeface="Arial" charset="0"/>
            </a:endParaRPr>
          </a:p>
          <a:p>
            <a:pPr marL="342900" indent="-342900"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1" cap="none" dirty="0">
                <a:solidFill>
                  <a:srgbClr val="008000"/>
                </a:solidFill>
                <a:latin typeface="Arial" charset="0"/>
              </a:rPr>
              <a:t>Liczba gospodarstw podłączonych do sieci kanalizacyjnej – 579</a:t>
            </a:r>
          </a:p>
          <a:p>
            <a:pPr marL="342900" indent="-342900"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1" cap="none" dirty="0">
              <a:solidFill>
                <a:srgbClr val="008000"/>
              </a:solidFill>
              <a:latin typeface="Arial" charset="0"/>
            </a:endParaRPr>
          </a:p>
          <a:p>
            <a:pPr marL="342900" indent="-342900"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1" cap="none" dirty="0">
                <a:solidFill>
                  <a:srgbClr val="008000"/>
                </a:solidFill>
                <a:latin typeface="Arial" charset="0"/>
              </a:rPr>
              <a:t>Liczba podmiotów gospodarczych podłączonych do sieci kanalizacyjnej – 45</a:t>
            </a:r>
          </a:p>
          <a:p>
            <a: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000" b="1" cap="none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2050" name="Picture 2" descr="Szambo plastikowe – czym się kierować przy wyborze szamba plastikowego?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529177"/>
            <a:ext cx="3780420" cy="2385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Budowa oczyszczalni ścieków wraz z kanalizacją sanitarną na terenie gminy  Iwkowa została zakończona - informatorbrzeski.pl - Brzesko, Bochnia,  Dąbrowa Tarnowska, Tarnów. Portal Informacyjny powiatu brzeskiego,  bocheńskiego, dąbrowskiego i tarnowskiego ..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586" y="3544649"/>
            <a:ext cx="3958823" cy="2385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675513D7-17A7-0741-0D5B-543418591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42031824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3112"/>
          </a:xfr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rtlCol="0" anchor="b">
            <a:spAutoFit/>
          </a:bodyPr>
          <a:lstStyle/>
          <a:p>
            <a:pPr marL="342900" indent="-341313"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sz="3600" b="1" dirty="0">
                <a:solidFill>
                  <a:srgbClr val="339933"/>
                </a:solidFill>
                <a:latin typeface="Arial" charset="0"/>
                <a:ea typeface="+mn-ea"/>
                <a:cs typeface="+mn-cs"/>
              </a:rPr>
              <a:t>PLANY Na 2024 rok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11560" y="1331763"/>
            <a:ext cx="8208912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Remont drogi powiatowej z Iwkowej do Czchowa (współpraca ze Starostwem Powiatowym),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Budowa ścieżki pieszo-rowerowej do Iwkowej Nagórza,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Parking koło stadionu IVY Iwkowa,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Modernizacja dróg m.in. Iwkowa Skotnica, Iwkowa Pańskie,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Wykonanie dokumentacji projektowej dla drogi Iwkowa Mulkówka- Fundusz Sołecki,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Modernizacja ogrodzenia przy PP w Iwkowej- Fundusz Sołecki,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Rozbudowa sieci kanalizacyjnej (Iwkowa Nagórze, </a:t>
            </a:r>
            <a:r>
              <a:rPr lang="pl-PL" sz="2000" b="1" dirty="0" err="1">
                <a:solidFill>
                  <a:srgbClr val="339933"/>
                </a:solidFill>
              </a:rPr>
              <a:t>Piłkówka</a:t>
            </a:r>
            <a:r>
              <a:rPr lang="pl-PL" sz="2000" b="1" dirty="0">
                <a:solidFill>
                  <a:srgbClr val="339933"/>
                </a:solidFill>
              </a:rPr>
              <a:t>, Mulkówka),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Remont remizy OSP Iwkowa wraz z jej wyposażeniem,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Remont boiska klubu LKS IVA Iwkowa,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Modernizacja  budynku LKS IVA Iwkowa (wymiana drzwi) - Fundusz Sołecki,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b="1" dirty="0">
              <a:solidFill>
                <a:srgbClr val="339933"/>
              </a:solidFill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548883B-7BE9-5584-FA90-CED79335C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35578089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21391"/>
            <a:ext cx="9144000" cy="593112"/>
          </a:xfr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rtlCol="0" anchor="b">
            <a:spAutoFit/>
          </a:bodyPr>
          <a:lstStyle/>
          <a:p>
            <a:pPr marL="342900" indent="-341313"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kumimoji="0" lang="pl-PL" sz="3600" b="1" i="0" u="none" strike="noStrike" kern="1200" cap="all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PLANY Na 2024 rok</a:t>
            </a:r>
            <a:endParaRPr lang="pl-PL" sz="2000" b="1" dirty="0">
              <a:solidFill>
                <a:srgbClr val="339933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5A0E5BE6-8BD0-B24E-64BE-B174937E4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C3357F-3507-10B1-FBE1-16DBE593FBBF}"/>
              </a:ext>
            </a:extLst>
          </p:cNvPr>
          <p:cNvSpPr txBox="1"/>
          <p:nvPr/>
        </p:nvSpPr>
        <p:spPr>
          <a:xfrm>
            <a:off x="359532" y="732377"/>
            <a:ext cx="8424936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339933"/>
                </a:solidFill>
              </a:rPr>
              <a:t>Budowa ścieżki pieszo-rowerowej z Porąbki Iwkowskiej do Wojakowej,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339933"/>
                </a:solidFill>
              </a:rPr>
              <a:t>Kontynuacja rozbudowy drogi Porąbka Iwkowska – Drużków Pusty,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339933"/>
                </a:solidFill>
              </a:rPr>
              <a:t>Remont remizy OSP Porąbka Iwkowska wraz z jej wyposażeniem,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339933"/>
                </a:solidFill>
              </a:rPr>
              <a:t>Dokończenie dokumentacji projektowej drogi Porąbka Iwkowska Motakówka,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339933"/>
                </a:solidFill>
              </a:rPr>
              <a:t>Przygotowanie koncepcji rozbudowy drogi Porąbka Iwkowska – Drużków Pusty – Kąty,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339933"/>
                </a:solidFill>
              </a:rPr>
              <a:t>Wydzielenie drogi Porąbka Iwkowska do zbiornika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339933"/>
                </a:solidFill>
              </a:rPr>
              <a:t>Modernizacja drogi Wojakowa Słomiana,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339933"/>
                </a:solidFill>
              </a:rPr>
              <a:t>Rozbudowa drogi Wojakowa </a:t>
            </a:r>
            <a:r>
              <a:rPr lang="pl-PL" sz="1800" b="1" dirty="0" err="1">
                <a:solidFill>
                  <a:srgbClr val="339933"/>
                </a:solidFill>
              </a:rPr>
              <a:t>Podjaszczurowa</a:t>
            </a:r>
            <a:r>
              <a:rPr lang="pl-PL" sz="1800" b="1" dirty="0">
                <a:solidFill>
                  <a:srgbClr val="339933"/>
                </a:solidFill>
              </a:rPr>
              <a:t>- etap II,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339933"/>
                </a:solidFill>
              </a:rPr>
              <a:t>Modernizacja ujęcia wody w Wojakowej, 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Remont remizy OSP Wojakowa wraz z jej wyposażeniem, 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1800" b="1" dirty="0">
                <a:solidFill>
                  <a:srgbClr val="339933"/>
                </a:solidFill>
              </a:rPr>
              <a:t>Wykonanie dokumentacji projektowej ścieżki pieszo-rowerowej Wojakowa w kierunku Rajbrotu (we współpracy ze Starostwem Powiatowym),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Modernizacja wiaty przystankowej w sołectwie Wojakowa (wykonanie oświetlenia i monitoringu) – Fundusz Sołecki,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Modernizacja parkingu  w Wojakowej (odmalowanie pasów) – Fundusz Sołecki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Modernizacja placu zabaw przy PSP w Wojakowej – Fundusz Sołecki</a:t>
            </a:r>
          </a:p>
        </p:txBody>
      </p:sp>
    </p:spTree>
    <p:extLst>
      <p:ext uri="{BB962C8B-B14F-4D97-AF65-F5344CB8AC3E}">
        <p14:creationId xmlns:p14="http://schemas.microsoft.com/office/powerpoint/2010/main" val="20797403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21391"/>
            <a:ext cx="9144000" cy="593112"/>
          </a:xfr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rtlCol="0" anchor="b">
            <a:spAutoFit/>
          </a:bodyPr>
          <a:lstStyle/>
          <a:p>
            <a:pPr marL="342900" indent="-341313"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kumimoji="0" lang="pl-PL" sz="3600" b="1" i="0" u="none" strike="noStrike" kern="1200" cap="all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PLANY Na 2024 rok</a:t>
            </a:r>
            <a:endParaRPr lang="pl-PL" sz="2000" b="1" dirty="0">
              <a:solidFill>
                <a:srgbClr val="339933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5A0E5BE6-8BD0-B24E-64BE-B174937E4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C3357F-3507-10B1-FBE1-16DBE593FBBF}"/>
              </a:ext>
            </a:extLst>
          </p:cNvPr>
          <p:cNvSpPr txBox="1"/>
          <p:nvPr/>
        </p:nvSpPr>
        <p:spPr>
          <a:xfrm>
            <a:off x="359532" y="836712"/>
            <a:ext cx="8424936" cy="5601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odernizacja dróg w sołectwie Dobrociesz,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Rozbudowa wodociągu w miejscowości Dobrociesz,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Modernizacja budynku Publicznej Szkoły Podstawowej w Dobrocieszu – Fundusz Sołecki,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Zakup dwóch namiotów plenerowych dla Publicznej Szkoły Podstawowej w Dobrocieszu- Fundusz Sołecki- Fundusz Sołecki,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Modernizacja dróg w sołectwie Drużków Pusty (Kamieniec)– Fundusz Sołecki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Modernizacja drogi Drużków Pusty Poczekaj,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Wykonanie dokumentacji projektowej ścieżki pieszo-rowerowej w Drużkowie Pustym (we współpracy ze Starostwem Powiatowym),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Rozbudowa sieci wodociągowej (budowa zbiornika i magistrali w miejscowości Połom Mały, budowa przyłączy oraz montaż układów pomiarowych w miejscowości Kąty,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Modernizacja i remont  dróg gminnych i dojazdowych w sołectwie Połom Mały – Fundusz Sołecki,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Zakup gruntu pod plac zabaw w miejscowości Połom Mały,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1579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21391"/>
            <a:ext cx="9144000" cy="593112"/>
          </a:xfr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rtlCol="0" anchor="b">
            <a:spAutoFit/>
          </a:bodyPr>
          <a:lstStyle/>
          <a:p>
            <a:pPr marL="342900" indent="-341313"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kumimoji="0" lang="pl-PL" sz="3600" b="1" i="0" u="none" strike="noStrike" kern="1200" cap="all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PLANY Na 2024 rok</a:t>
            </a:r>
            <a:endParaRPr lang="pl-PL" sz="2000" b="1" dirty="0">
              <a:solidFill>
                <a:srgbClr val="339933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5A0E5BE6-8BD0-B24E-64BE-B174937E4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C3357F-3507-10B1-FBE1-16DBE593FBBF}"/>
              </a:ext>
            </a:extLst>
          </p:cNvPr>
          <p:cNvSpPr txBox="1"/>
          <p:nvPr/>
        </p:nvSpPr>
        <p:spPr>
          <a:xfrm>
            <a:off x="359532" y="908720"/>
            <a:ext cx="8424936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Zakończenie budowy sali gimnastycznej i boiska sportowego przy PSP w Kątach,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Rozbudowa boiska sportowego i wyposażenie Klubu Sportowego Olimpia Kąty,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339933"/>
                </a:solidFill>
              </a:rPr>
              <a:t>Remont drogi Kąty </a:t>
            </a:r>
            <a:r>
              <a:rPr lang="pl-PL" sz="2000" b="1" dirty="0" err="1">
                <a:solidFill>
                  <a:srgbClr val="339933"/>
                </a:solidFill>
              </a:rPr>
              <a:t>Sławikówka</a:t>
            </a:r>
            <a:r>
              <a:rPr lang="pl-PL" sz="2000" b="1" dirty="0">
                <a:solidFill>
                  <a:srgbClr val="339933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Wykonanie dokumentacji drogi Kąty Piechnikówka,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Modernizacja i remont dróg gminnych  i dojazdowych w sołectwie Kąty – Fundusz Sołecki,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Wykonanie dokumentacji projektowej ścieżki pieszo-rowerowej w Kątach (we współpracy ze Starostwem Powiatowym),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Wykonanie instalacji fotowoltaicznej przy oczyszczalni ścieków w Kątach. </a:t>
            </a:r>
          </a:p>
        </p:txBody>
      </p:sp>
    </p:spTree>
    <p:extLst>
      <p:ext uri="{BB962C8B-B14F-4D97-AF65-F5344CB8AC3E}">
        <p14:creationId xmlns:p14="http://schemas.microsoft.com/office/powerpoint/2010/main" val="26672274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80528" y="770068"/>
            <a:ext cx="9433048" cy="280294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8800" b="1" dirty="0">
                <a:solidFill>
                  <a:srgbClr val="008000"/>
                </a:solidFill>
              </a:rPr>
              <a:t>Dziękuję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8800" b="1" dirty="0">
                <a:solidFill>
                  <a:srgbClr val="008000"/>
                </a:solidFill>
              </a:rPr>
              <a:t>za uwagę</a:t>
            </a:r>
            <a:endParaRPr lang="pl-PL" altLang="pl-PL" sz="6000" b="1" dirty="0">
              <a:solidFill>
                <a:srgbClr val="008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808" y="3564745"/>
            <a:ext cx="9289032" cy="1079399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008000"/>
                </a:solidFill>
              </a:rPr>
              <a:t>Bogusław Kamiński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008000"/>
                </a:solidFill>
              </a:rPr>
              <a:t>Wójt Gminy Iwkowa</a:t>
            </a:r>
            <a:endParaRPr lang="pl-PL" altLang="pl-PL" sz="1800" b="1" dirty="0">
              <a:solidFill>
                <a:srgbClr val="008000"/>
              </a:solidFill>
            </a:endParaRP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F2B15B79-23E9-FDDD-1353-34EE2B85E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834567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Droga Kąty Zatoki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4901"/>
            <a:ext cx="9144000" cy="71006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Długość drogi – ok. 730 metrów</a:t>
            </a:r>
          </a:p>
          <a:p>
            <a:pPr algn="ctr"/>
            <a:r>
              <a:rPr lang="pl-PL" sz="2000" b="1" dirty="0">
                <a:solidFill>
                  <a:srgbClr val="339933"/>
                </a:solidFill>
              </a:rPr>
              <a:t>Dofinansowanie w ramach Rządowego Funduszu Polski Ład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79779FA-6DD3-4F2E-DBE8-86151BC286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620688"/>
            <a:ext cx="3816424" cy="5088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EB9F92-0628-485B-9E07-937C10EC87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34" y="620687"/>
            <a:ext cx="3816424" cy="5088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724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Droga Dobrociesz Nawsie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4901"/>
            <a:ext cx="9144000" cy="71006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Długość drogi – ok. 1500 metrów</a:t>
            </a:r>
          </a:p>
          <a:p>
            <a:pPr algn="ctr"/>
            <a:r>
              <a:rPr lang="pl-PL" sz="2000" b="1" dirty="0">
                <a:solidFill>
                  <a:srgbClr val="339933"/>
                </a:solidFill>
              </a:rPr>
              <a:t>Dofinansowanie w ramach Rządowego Funduszu Polski Ład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C2D7A9D-CB05-2F60-D8C2-BAD92BB6D3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692696"/>
            <a:ext cx="3749613" cy="4999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7FC4A34-507D-3003-6ABA-F97DD6CEC7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71" y="692696"/>
            <a:ext cx="3749613" cy="4999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591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Droga Wojakowa Podgórki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4901"/>
            <a:ext cx="9144000" cy="71006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Długość drogi – ok. 600 metrów</a:t>
            </a:r>
          </a:p>
          <a:p>
            <a:pPr algn="ctr"/>
            <a:r>
              <a:rPr lang="pl-PL" sz="2000" b="1" dirty="0">
                <a:solidFill>
                  <a:srgbClr val="339933"/>
                </a:solidFill>
              </a:rPr>
              <a:t>Dofinansowanie w ramach Rządowego Funduszu Polski Ład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B9A36DF-5E26-8F6C-89A9-D0100DBAD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28" y="669127"/>
            <a:ext cx="3795887" cy="5061183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E595AE8-66CE-5A7D-3E33-140AEC9294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702084"/>
            <a:ext cx="3795887" cy="5061183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588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Droga Połom Mały Wierzchowina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4901"/>
            <a:ext cx="9144000" cy="71006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Długość drogi – ok. 770 metrów</a:t>
            </a:r>
          </a:p>
          <a:p>
            <a:pPr algn="ctr"/>
            <a:r>
              <a:rPr lang="pl-PL" sz="2000" b="1" dirty="0">
                <a:solidFill>
                  <a:srgbClr val="339933"/>
                </a:solidFill>
              </a:rPr>
              <a:t>Dofinansowanie w ramach Rządowego Funduszu Polski Ład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E9C74A5-2A58-D6E8-17A1-273552827B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31" y="677791"/>
            <a:ext cx="3635714" cy="4847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EBEADC-4132-B333-F54C-A4451639F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692696"/>
            <a:ext cx="3635714" cy="4847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3FDA35E-6CF9-26A3-AE8D-4E9928ED4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26" y="66148"/>
            <a:ext cx="51820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53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Droga Dobrociesz Kopalina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41" y="5427971"/>
            <a:ext cx="9144000" cy="1079399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1600" b="1" dirty="0">
                <a:solidFill>
                  <a:srgbClr val="339933"/>
                </a:solidFill>
              </a:rPr>
              <a:t>Długość drogi – ok. 230 metrów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Dofinansowanie w ramach Rządowego Funduszu Polski Ład oraz Funduszu Ochrony Gruntów Rolnych (FOGR) 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Dotacja w ramach FOGR – 53 259,00 zł (wartość inwestycji 106 518,00 zł)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7FAC5A7-4571-F309-0BAB-7DDB921483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1182540"/>
            <a:ext cx="4895528" cy="3671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F117C87-4E14-FA1A-9C4D-FB8B28E563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95771"/>
            <a:ext cx="4752528" cy="356439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526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Remont mostu Kąty Pasterniki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15277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Dotacja na usuwanie skutków klęsk żywiołowych</a:t>
            </a:r>
          </a:p>
        </p:txBody>
      </p:sp>
      <p:pic>
        <p:nvPicPr>
          <p:cNvPr id="1026" name="Picture 2" descr="Iwkowa: turyści już mogą tutaj przyjeżdżać | Brzesko Nasze Miasto">
            <a:extLst>
              <a:ext uri="{FF2B5EF4-FFF2-40B4-BE49-F238E27FC236}">
                <a16:creationId xmlns:a16="http://schemas.microsoft.com/office/drawing/2014/main" id="{8463173C-01BB-F617-E4A8-5A535272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736193"/>
            <a:ext cx="6578543" cy="3915853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12C6E5E-0891-753F-9DF7-588E0D6B29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313" y="3068960"/>
            <a:ext cx="3909516" cy="2604715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453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423"/>
            <a:ext cx="9144000" cy="4834273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b="1" u="sng" dirty="0">
                <a:solidFill>
                  <a:srgbClr val="339933"/>
                </a:solidFill>
              </a:rPr>
              <a:t>W 2023 roku dokonano modernizacji ok. 6 km</a:t>
            </a:r>
            <a:br>
              <a:rPr lang="pl-PL" b="1" u="sng" dirty="0">
                <a:solidFill>
                  <a:srgbClr val="339933"/>
                </a:solidFill>
              </a:rPr>
            </a:br>
            <a:r>
              <a:rPr lang="pl-PL" b="1" u="sng" dirty="0">
                <a:solidFill>
                  <a:srgbClr val="339933"/>
                </a:solidFill>
              </a:rPr>
              <a:t>dróg gminnych </a:t>
            </a:r>
          </a:p>
          <a:p>
            <a:pPr algn="ctr"/>
            <a:endParaRPr lang="pl-PL" sz="2000" dirty="0">
              <a:solidFill>
                <a:srgbClr val="339933"/>
              </a:solidFill>
            </a:endParaRPr>
          </a:p>
          <a:p>
            <a:r>
              <a:rPr lang="pl-PL" sz="2000" dirty="0">
                <a:solidFill>
                  <a:srgbClr val="339933"/>
                </a:solidFill>
              </a:rPr>
              <a:t>Zakres prac obejmował m.in.: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339933"/>
                </a:solidFill>
              </a:rPr>
              <a:t>wykonanie nowych nawierzchni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339933"/>
                </a:solidFill>
              </a:rPr>
              <a:t>uzupełnienie i wyprofilowanie poboczy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339933"/>
                </a:solidFill>
              </a:rPr>
              <a:t>odmulanie przydrożnych rowów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339933"/>
              </a:solidFill>
            </a:endParaRPr>
          </a:p>
          <a:p>
            <a:r>
              <a:rPr lang="pl-PL" sz="2000" dirty="0">
                <a:solidFill>
                  <a:srgbClr val="339933"/>
                </a:solidFill>
              </a:rPr>
              <a:t>Wartość prac wykonanych w ramach Rządowego Funduszu Polski Ład </a:t>
            </a:r>
            <a:br>
              <a:rPr lang="pl-PL" sz="2000" dirty="0">
                <a:solidFill>
                  <a:srgbClr val="339933"/>
                </a:solidFill>
              </a:rPr>
            </a:br>
            <a:r>
              <a:rPr lang="pl-PL" sz="2000" dirty="0">
                <a:solidFill>
                  <a:srgbClr val="339933"/>
                </a:solidFill>
              </a:rPr>
              <a:t>w 2023 roku wyniosła </a:t>
            </a:r>
            <a:r>
              <a:rPr lang="pl-PL" sz="2000" b="1" dirty="0">
                <a:solidFill>
                  <a:srgbClr val="339933"/>
                </a:solidFill>
              </a:rPr>
              <a:t>2 198 132,90 zł</a:t>
            </a:r>
            <a:r>
              <a:rPr lang="pl-PL" sz="2000" dirty="0">
                <a:solidFill>
                  <a:srgbClr val="339933"/>
                </a:solidFill>
              </a:rPr>
              <a:t>, co stanowi ok. 50% wartości zadania. Udział własny Gminy Iwkowa w zadaniu to </a:t>
            </a:r>
            <a:r>
              <a:rPr lang="pl-PL" sz="2000" b="1" dirty="0">
                <a:solidFill>
                  <a:srgbClr val="339933"/>
                </a:solidFill>
              </a:rPr>
              <a:t>7,95% (174 751,57 zł)</a:t>
            </a:r>
            <a:r>
              <a:rPr lang="pl-PL" sz="2000" dirty="0">
                <a:solidFill>
                  <a:srgbClr val="339933"/>
                </a:solidFill>
              </a:rPr>
              <a:t>.</a:t>
            </a:r>
          </a:p>
          <a:p>
            <a:endParaRPr lang="pl-PL" sz="2000" dirty="0">
              <a:solidFill>
                <a:srgbClr val="339933"/>
              </a:solidFill>
            </a:endParaRPr>
          </a:p>
          <a:p>
            <a:r>
              <a:rPr lang="pl-PL" sz="2000" dirty="0">
                <a:solidFill>
                  <a:srgbClr val="339933"/>
                </a:solidFill>
              </a:rPr>
              <a:t>Do końca I półrocza 2024 roku zaplanowano wykonanie modernizacji kolejnych dróg gminnych w ramach Rządowego Funduszu Polski Ład.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30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95628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Budowa sali gimnastycznej oraz boiska sportowego w Kątach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98695"/>
            <a:ext cx="9144000" cy="648512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10 147 173,58 zł (sala), 619 009,00 zł (boisko) 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9 126 367,92 zł (sala), 556 736,69 zł (boisko) – dofinansowanie</a:t>
            </a:r>
            <a:endParaRPr lang="pl-PL" sz="1600" dirty="0">
              <a:solidFill>
                <a:srgbClr val="339933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9C10AFE-88E8-EA6A-4139-B252BA07F1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29" y="2710950"/>
            <a:ext cx="5413063" cy="3036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7055337-49B6-71CC-02CF-063CE074D0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110132"/>
            <a:ext cx="4526294" cy="2543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0286614-7739-34DA-4500-D30A8B7237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510289"/>
            <a:ext cx="3247364" cy="23010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8925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Termomodernizacja Przedszkola w Iwkowej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D9A125F-3C0C-CF71-F9D7-C5CF8FE7CE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56" y="692696"/>
            <a:ext cx="3618402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FC3A458-69D7-00E2-3221-FB433E1C56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1" y="716416"/>
            <a:ext cx="5088565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F050B7D-DCD9-B8B0-1C44-9ECA8F1BA4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83" y="3482716"/>
            <a:ext cx="2282559" cy="30426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B5CDF21-9014-37DF-D149-38CA6C0CE5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173" y="3482714"/>
            <a:ext cx="2282560" cy="30426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6719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800" b="1" dirty="0">
                <a:solidFill>
                  <a:srgbClr val="339933"/>
                </a:solidFill>
              </a:rPr>
              <a:t>IWKOWSKIE CENTRUM AKTYWNOŚCI</a:t>
            </a:r>
            <a:endParaRPr lang="pl-PL" sz="2800" dirty="0">
              <a:solidFill>
                <a:srgbClr val="339933"/>
              </a:solidFill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2C67D0-9493-0B71-91F4-58C1829E5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658843"/>
            <a:ext cx="5400600" cy="3302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D0D287A-BB83-D130-E757-C2BBE0AD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828333"/>
            <a:ext cx="3672408" cy="275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D766B4D1-0F0B-F2ED-F9D0-519D9093F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4901"/>
            <a:ext cx="9144000" cy="648512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7 443 308,55 zł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4 854 974,28 zł – dofinansowanie</a:t>
            </a:r>
            <a:endParaRPr lang="pl-PL" sz="1600" dirty="0">
              <a:solidFill>
                <a:srgbClr val="339933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3E417CE-28EF-D788-AFCB-751BF3F87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553061"/>
            <a:ext cx="5715000" cy="33337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7D0D597-7E70-4E45-A4B0-49A25B6488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473638"/>
            <a:ext cx="3085385" cy="2056923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550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Termomodernizacja Szkoły w Dobrocieszu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4901"/>
            <a:ext cx="9144000" cy="648512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Wartość całego zadania (oba budynki) - 2 706 445,82 zł 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2 294 545,79 zł – dofinansowanie</a:t>
            </a:r>
            <a:endParaRPr lang="pl-PL" sz="1600" dirty="0">
              <a:solidFill>
                <a:srgbClr val="339933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B9087D6-8001-F08B-1EBC-8E5C6D42A5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25" y="2075129"/>
            <a:ext cx="4956043" cy="371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2E7AB74-4558-8293-CB7F-30B226DC8D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075" y="731962"/>
            <a:ext cx="6300700" cy="2603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D62D0EA-8537-1CD9-0D7D-21B4BA5BE0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312" y="3514586"/>
            <a:ext cx="2892108" cy="216964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44055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Budowa miasteczka rowerowego w Kątach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5589240"/>
            <a:ext cx="9144000" cy="894733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1 157 022,06 zł 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457 548,02 zł – dofinansowanie (Program Operacyjny Infrastruktura i Środowisko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574 001,12 zł - Tarcza Górska</a:t>
            </a:r>
            <a:endParaRPr lang="pl-PL" sz="1600" dirty="0">
              <a:solidFill>
                <a:srgbClr val="339933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86CD4CD-640F-BD5E-934F-1DF19AA76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5" y="580096"/>
            <a:ext cx="3888432" cy="273965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26DFFA2-A0BE-43C1-5430-6892E89DCF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424" y="3470576"/>
            <a:ext cx="3057350" cy="204665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4D1FAEF-ABAB-0A92-43AA-5216538CA5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115" y="578206"/>
            <a:ext cx="4094333" cy="274083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939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Zagospodarowanie terenu przy remizie OSP Iwkowa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334" y="5876832"/>
            <a:ext cx="9144000" cy="648512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131 066,12 zł 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53 278,00 zł – dotacja z Województwa Małopolskiego (Małopolskie OSP 2023) </a:t>
            </a:r>
            <a:endParaRPr lang="pl-PL" sz="1600" dirty="0">
              <a:solidFill>
                <a:srgbClr val="339933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E76D81F-005B-79B2-548A-CEC73A7BEC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060848"/>
            <a:ext cx="4860035" cy="3645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E3CE587-9331-B9FB-A397-113ED82F2D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667182"/>
            <a:ext cx="4956043" cy="371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085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512" y="139850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Utwardzenie gruntu na potrzeby handlu lokalnego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3053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91 807,20 zł (środki własne)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6F1EB92-1DA9-BD3D-3595-9066DF0015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93952"/>
            <a:ext cx="4800534" cy="3600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343ABBF-1019-AF40-34EE-46615FE754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885" y="1988840"/>
            <a:ext cx="4014589" cy="30109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666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10012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Modernizacja szlaków turystycznych w Gminie Iwkowa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F7C1863-95BA-09E4-00AB-A2CDE5548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946" y="756770"/>
            <a:ext cx="5178566" cy="3883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79C45C4-D0E9-FB16-B1FF-E9EF0D7931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229" y="2060848"/>
            <a:ext cx="2686364" cy="3581819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EBE7722-673D-484C-06DB-3FD6F0C25E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08751"/>
            <a:ext cx="3435846" cy="458112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164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10012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Modernizacja szlaków turystycznych w Gminie Iwkowa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3053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666 156,36 zł (tarcza „górska”)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A564D77-F5D2-78D9-8821-8EC6436801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556792"/>
            <a:ext cx="4644008" cy="348300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EF2F3AC-B1C2-8BBD-6A80-5D38A984F2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995821"/>
            <a:ext cx="3816424" cy="28623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33A1A28-D9F0-7AFF-C694-4B6E9063D7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68995" y="3460370"/>
            <a:ext cx="1999946" cy="2465743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30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Fundusz sołecki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D24605F-6FB4-B6E6-F329-2EC4182F7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375575"/>
              </p:ext>
            </p:extLst>
          </p:nvPr>
        </p:nvGraphicFramePr>
        <p:xfrm>
          <a:off x="323528" y="764704"/>
          <a:ext cx="8496944" cy="53828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0040">
                  <a:extLst>
                    <a:ext uri="{9D8B030D-6E8A-4147-A177-3AD203B41FA5}">
                      <a16:colId xmlns:a16="http://schemas.microsoft.com/office/drawing/2014/main" val="366978908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738732256"/>
                    </a:ext>
                  </a:extLst>
                </a:gridCol>
                <a:gridCol w="6044360">
                  <a:extLst>
                    <a:ext uri="{9D8B030D-6E8A-4147-A177-3AD203B41FA5}">
                      <a16:colId xmlns:a16="http://schemas.microsoft.com/office/drawing/2014/main" val="891011216"/>
                    </a:ext>
                  </a:extLst>
                </a:gridCol>
                <a:gridCol w="1012424">
                  <a:extLst>
                    <a:ext uri="{9D8B030D-6E8A-4147-A177-3AD203B41FA5}">
                      <a16:colId xmlns:a16="http://schemas.microsoft.com/office/drawing/2014/main" val="2435522851"/>
                    </a:ext>
                  </a:extLst>
                </a:gridCol>
              </a:tblGrid>
              <a:tr h="386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 err="1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L.p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Nazwa sołectwa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Nazwa zadania, przedsięwzięcia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Kwota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20544"/>
                  </a:ext>
                </a:extLst>
              </a:tr>
              <a:tr h="514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Porąbka Iwkowska</a:t>
                      </a:r>
                      <a:endParaRPr lang="pl-PL" sz="14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1) Modernizacja drogi Porąbka Iwkowska- „Motakówka”- przygotowanie dokumentacji</a:t>
                      </a:r>
                      <a:endParaRPr lang="pl-PL" sz="1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39 517,79 zł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933937"/>
                  </a:ext>
                </a:extLst>
              </a:tr>
              <a:tr h="610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</a:t>
                      </a:r>
                      <a:endParaRPr lang="pl-PL" sz="1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Kąty</a:t>
                      </a:r>
                      <a:endParaRPr lang="pl-PL" sz="14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4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1) Opracowanie</a:t>
                      </a:r>
                      <a:r>
                        <a:rPr lang="pl-PL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2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projektów na drogi  Kąty Grabie – Piechnikówka, Kąty Pasterniki oraz Kąty Kuźmówka oraz prace modernizacyjne na wyżej wymienionych drogach. </a:t>
                      </a:r>
                      <a:endParaRPr lang="pl-PL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55 974,20 zł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150871"/>
                  </a:ext>
                </a:extLst>
              </a:tr>
              <a:tr h="507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Wojakowa</a:t>
                      </a:r>
                      <a:endParaRPr lang="pl-PL" sz="14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1) Modernizacja centralnego ogrzewania  w Szkole podstawowej w Wojakowej</a:t>
                      </a:r>
                      <a:endParaRPr lang="pl-PL" sz="1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55 974,20 zł</a:t>
                      </a:r>
                      <a:endParaRPr lang="pl-PL" sz="1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821341"/>
                  </a:ext>
                </a:extLst>
              </a:tr>
              <a:tr h="514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Drużków Pusty</a:t>
                      </a:r>
                      <a:endParaRPr lang="pl-PL" sz="14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1) Modernizacja dróg gminnych i dojazdowych w sołectwie Drużków Pusty - droga Drużków Pusty- Połom Mały (</a:t>
                      </a:r>
                      <a:r>
                        <a:rPr lang="pl-PL" sz="1200" b="1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Burdok</a:t>
                      </a: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29 946,20 zł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310990"/>
                  </a:ext>
                </a:extLst>
              </a:tr>
              <a:tr h="58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Dobrociesz</a:t>
                      </a:r>
                      <a:endParaRPr lang="pl-PL" sz="14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1) Modernizacja  Szkoły Podstawowej w Dobrocieszu - 40 000,00 zł</a:t>
                      </a:r>
                      <a:br>
                        <a:rPr lang="pl-PL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2) Drobne remonty dróg gminnych we wsi Dobrociesz  (droga Dobrociesz Padoły) - 6 122,74 zł</a:t>
                      </a:r>
                      <a:endParaRPr lang="pl-PL" sz="1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46 122,74 zł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412054"/>
                  </a:ext>
                </a:extLst>
              </a:tr>
              <a:tr h="610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Połom Mały</a:t>
                      </a:r>
                      <a:endParaRPr lang="pl-PL" sz="14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4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1) Modernizacja dróg gminnych i dojazdowych w sołectwie  Połom Mały (droga Połom Mały – Granice)</a:t>
                      </a:r>
                      <a:endParaRPr lang="pl-PL" sz="1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31 177,63 zł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975882"/>
                  </a:ext>
                </a:extLst>
              </a:tr>
              <a:tr h="1046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Iwkowa</a:t>
                      </a:r>
                      <a:endParaRPr lang="pl-PL" sz="14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1) Osp Iwkowa- dofinansowanie zakupu pojazdu specjalistycznego </a:t>
                      </a:r>
                      <a:br>
                        <a:rPr lang="pl-PL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typu quad- 20 000 zł</a:t>
                      </a:r>
                      <a:br>
                        <a:rPr lang="pl-PL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2) Szkoła Podstawowa Iwkowa -Nagórze- modernizacja budynku szkolnego – 18 000 zł</a:t>
                      </a:r>
                      <a:br>
                        <a:rPr lang="pl-PL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3) Szkoła Podstawowa Iwkowa – Nadole- wykonanie monitoringu na placu zabaw - 17 974, 20 zł</a:t>
                      </a:r>
                      <a:endParaRPr lang="pl-PL" sz="1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55 974,20 zł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373078"/>
                  </a:ext>
                </a:extLst>
              </a:tr>
              <a:tr h="554926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Razem: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314 </a:t>
                      </a: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686.96</a:t>
                      </a: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zł</a:t>
                      </a:r>
                      <a:endParaRPr lang="pl-PL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0" marR="3757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490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815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92551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Modernizacja drogi Porąbka Iwkowska- „Motakówka”- przygotowanie dokumentacji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3053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39 517,79 zł - Fundusz Sołecki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D5BBB5C-9305-6312-8C4A-7E0C840A40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681" y="1039890"/>
            <a:ext cx="3179348" cy="49585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721ABCE-10B8-ED18-866A-90DA485BA1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039890"/>
            <a:ext cx="3602539" cy="49679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3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124867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b="1" dirty="0">
                <a:solidFill>
                  <a:srgbClr val="339933"/>
                </a:solidFill>
              </a:rPr>
              <a:t>Opracowanie projektów na drogi  Kąty Grabie – Piechnikówka, Kąty Pasterniki oraz Kąty Kuźmówka oraz prace modernizacyjne na wyżej wymienionych drogac</a:t>
            </a:r>
            <a:r>
              <a:rPr lang="pl-PL" altLang="pl-PL" sz="2700" b="1" dirty="0">
                <a:solidFill>
                  <a:srgbClr val="339933"/>
                </a:solidFill>
              </a:rPr>
              <a:t>h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093" y="6123053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55 974,20 zł - Fundusz Sołecki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ABEA0B-AA8A-81AA-2E5D-5201ED7DB5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115" y="1484784"/>
            <a:ext cx="3307769" cy="4409053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8103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92551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Modernizacja centralnego ogrzewania w Szkole Podstawowej w Wojakowej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0" y="5877272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55 974,20 zł - Fundusz Sołecki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3537873-8832-F16B-7F07-7D01BADB1F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37544" y="1673592"/>
            <a:ext cx="4378059" cy="32835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20AC3A5-E7F7-1B57-78A7-D7D6439D07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41" y="1774522"/>
            <a:ext cx="4475989" cy="33569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1130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-1644" y="-33475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b="1" dirty="0">
                <a:solidFill>
                  <a:srgbClr val="339933"/>
                </a:solidFill>
              </a:rPr>
              <a:t>Ciąg pieszo-rowerowy przy drogach powiatowych nr 1448K oraz nr 1447K z Iwkowej do Porąbki Iwkowskiej</a:t>
            </a:r>
            <a:endParaRPr lang="pl-PL" dirty="0">
              <a:solidFill>
                <a:srgbClr val="339933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713A1B-2779-C66D-F5C6-3F74EE96E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5344"/>
            <a:ext cx="4285859" cy="43285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BFC5BA6-035C-D941-609E-99975F241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67788"/>
            <a:ext cx="9144000" cy="7498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EAAE263-1541-A7D1-75DB-9375A6A66C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72749"/>
            <a:ext cx="3384376" cy="4512501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FE682C1-1F31-74C4-84E6-E811630B6F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448" y="1484784"/>
            <a:ext cx="4860032" cy="364502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269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894733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600" b="1" dirty="0">
                <a:solidFill>
                  <a:srgbClr val="339933"/>
                </a:solidFill>
              </a:rPr>
              <a:t>Modernizacja dróg gminnych i dojazdowych </a:t>
            </a:r>
            <a:br>
              <a:rPr lang="pl-PL" altLang="pl-PL" sz="2600" b="1" dirty="0">
                <a:solidFill>
                  <a:srgbClr val="339933"/>
                </a:solidFill>
              </a:rPr>
            </a:br>
            <a:r>
              <a:rPr lang="pl-PL" altLang="pl-PL" sz="2600" b="1" dirty="0">
                <a:solidFill>
                  <a:srgbClr val="339933"/>
                </a:solidFill>
              </a:rPr>
              <a:t>w sołectwie Drużków Pusty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3053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29 946,20 zł - Fundusz Sołecki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96E769C-ECFD-2391-B300-2654DABFD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075945"/>
            <a:ext cx="3651821" cy="48650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D83F3F0-BF92-111E-642A-63D2E14C1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604" y="1075945"/>
            <a:ext cx="3651819" cy="48628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4855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10012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Modernizacja  Szkoły Podstawowej w Dobrocieszu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" y="6123053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40 000,00 zł - Fundusz Sołecki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7CC5C76-AE1F-5478-7B7F-7854A3FEC4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669124"/>
            <a:ext cx="7056784" cy="5293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0650C30-A2B7-2633-6979-E1BB70B72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147"/>
            <a:ext cx="51820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38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92551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Modernizacja dróg gminnych i dojazdowych </a:t>
            </a:r>
            <a:br>
              <a:rPr lang="pl-PL" altLang="pl-PL" sz="2700" b="1" dirty="0">
                <a:solidFill>
                  <a:srgbClr val="339933"/>
                </a:solidFill>
              </a:rPr>
            </a:br>
            <a:r>
              <a:rPr lang="pl-PL" altLang="pl-PL" sz="2700" b="1" dirty="0">
                <a:solidFill>
                  <a:srgbClr val="339933"/>
                </a:solidFill>
              </a:rPr>
              <a:t>w sołectwie Połom Mały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8591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31 177,63 zł - Fundusz Sołecki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7327ECE-C675-2B7B-1A52-B06787BE8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036420"/>
            <a:ext cx="7368755" cy="49328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6435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92551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Dofinansowanie zakupu pojazdu specjalistycznego </a:t>
            </a:r>
          </a:p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typu quad dla OSP Iwkowa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8591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20 000,00 zł - Fundusz Sołecki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13C7FEA-5A5C-C6FB-AD13-B8A8E85EF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628822"/>
            <a:ext cx="4239804" cy="37855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B1798AA-D48D-A28A-1FA5-66904E19CB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628822"/>
            <a:ext cx="3511088" cy="37855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8584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92551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Szkoła Podstawowa Iwkowa – Nagórze - modernizacja budynku szkolnego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8591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18 000,00 zł - Fundusz Sołecki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AEB8FFF-E345-1148-F51C-212247A61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800" y="1303062"/>
            <a:ext cx="3340885" cy="44371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F8E3B1-EA3F-A5CA-E634-9503D11A1E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282451"/>
            <a:ext cx="3340885" cy="44371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4474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92551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700" b="1" dirty="0">
                <a:solidFill>
                  <a:srgbClr val="339933"/>
                </a:solidFill>
              </a:rPr>
              <a:t>Szkoła Podstawowa Iwkowa – Nadole </a:t>
            </a:r>
            <a:br>
              <a:rPr lang="pl-PL" altLang="pl-PL" sz="2700" b="1" dirty="0">
                <a:solidFill>
                  <a:srgbClr val="339933"/>
                </a:solidFill>
              </a:rPr>
            </a:br>
            <a:r>
              <a:rPr lang="pl-PL" altLang="pl-PL" sz="2700" b="1" dirty="0">
                <a:solidFill>
                  <a:srgbClr val="339933"/>
                </a:solidFill>
              </a:rPr>
              <a:t>- wykonanie monitoringu na placu zabaw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8591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17 974, 20 zł - Fundusz Sołecki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17920F6-05E9-07D0-C12D-FBE565CD8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91" y="1201608"/>
            <a:ext cx="3456384" cy="46085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14C9264-AD39-DC4E-3136-34256D509E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617716"/>
            <a:ext cx="4824536" cy="36184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3719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b="1" dirty="0">
                <a:solidFill>
                  <a:srgbClr val="339933"/>
                </a:solidFill>
              </a:rPr>
              <a:t>Sieć wodociągowa w gminie Iwkowa</a:t>
            </a:r>
            <a:endParaRPr lang="pl-PL" dirty="0">
              <a:solidFill>
                <a:srgbClr val="339933"/>
              </a:solidFill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507500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339933"/>
                </a:solidFill>
              </a:rPr>
              <a:t>Łącznie długość: 55 km, 557 </a:t>
            </a:r>
            <a:r>
              <a:rPr lang="pl-PL" sz="2000" b="1" dirty="0">
                <a:solidFill>
                  <a:srgbClr val="339933"/>
                </a:solidFill>
              </a:rPr>
              <a:t>przyłączy domowych</a:t>
            </a:r>
            <a:endParaRPr lang="pl-PL" altLang="pl-PL" sz="2000" b="1" dirty="0">
              <a:solidFill>
                <a:srgbClr val="339933"/>
              </a:solidFill>
            </a:endParaRPr>
          </a:p>
        </p:txBody>
      </p:sp>
      <p:pic>
        <p:nvPicPr>
          <p:cNvPr id="2" name="Picture 4" descr="Budowa wodociągu Okrągła Łąka, Rusinowo Etap II - Aktualności - Samorządowy  Portal Gminy Sadlinki">
            <a:extLst>
              <a:ext uri="{FF2B5EF4-FFF2-40B4-BE49-F238E27FC236}">
                <a16:creationId xmlns:a16="http://schemas.microsoft.com/office/drawing/2014/main" id="{ADF38A2C-5BD9-C808-BA18-52D9D5E1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845" y="771011"/>
            <a:ext cx="5704309" cy="4281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2337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sz="2800" b="1" dirty="0">
                <a:solidFill>
                  <a:srgbClr val="339933"/>
                </a:solidFill>
              </a:rPr>
              <a:t>Sieć kanalizacji sanitarnej w gminie Iwkowa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3053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008000"/>
                </a:solidFill>
              </a:rPr>
              <a:t>Długość łączna: 50,1 km, 624 </a:t>
            </a:r>
            <a:r>
              <a:rPr lang="pl-PL" sz="2000" b="1" dirty="0">
                <a:solidFill>
                  <a:srgbClr val="008000"/>
                </a:solidFill>
              </a:rPr>
              <a:t>przyłączy</a:t>
            </a:r>
            <a:endParaRPr lang="pl-PL" sz="1600" dirty="0">
              <a:solidFill>
                <a:srgbClr val="339933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864C3D0-12A2-2284-33CC-AF89A9597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684" y="1052736"/>
            <a:ext cx="5688632" cy="4142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460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Dostępny samorząd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15" y="6109816"/>
            <a:ext cx="9144000" cy="40229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99 675,32 zł (grant z PEFRON)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56082D6-3555-B76F-15DE-3D32C39037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819" y="3715904"/>
            <a:ext cx="2921867" cy="219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0654345-AA44-1199-5736-683373B100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620688"/>
            <a:ext cx="2078011" cy="2770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52CF86A-5903-7650-22DC-D90D61A326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200" y="625306"/>
            <a:ext cx="2004184" cy="2766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F66D300-D9E4-6DE7-D964-562A47D22B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628" y="742710"/>
            <a:ext cx="2078011" cy="2770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2C74754-647C-7377-2F53-9BCAC82968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645274"/>
            <a:ext cx="2651787" cy="19888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1C589A2-D88D-76B6-D576-42177F6F81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11" y="3645274"/>
            <a:ext cx="1544638" cy="20595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2055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Cyfrowa Gmina - kontynuacja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30" y="5798438"/>
            <a:ext cx="9144000" cy="71006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108 529,05 zł</a:t>
            </a:r>
          </a:p>
          <a:p>
            <a:pPr algn="ctr"/>
            <a:r>
              <a:rPr lang="pl-PL" sz="2000" b="1" dirty="0">
                <a:solidFill>
                  <a:srgbClr val="339933"/>
                </a:solidFill>
              </a:rPr>
              <a:t>83 567,37 zł - dofinansowanie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0D74855-D1FF-9D5D-EC82-8EFF495D34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3592890"/>
            <a:ext cx="3461155" cy="19463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7617BE5-55E9-6127-942C-26FF082177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755812"/>
            <a:ext cx="4584184" cy="25778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021355C-188A-4654-0CB5-65F85C0998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232" y="2179347"/>
            <a:ext cx="2664296" cy="21715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C59C87F-5ACD-9370-F3CD-FA806D8562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17" y="574900"/>
            <a:ext cx="2782009" cy="49457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2316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800" b="1" dirty="0">
                <a:solidFill>
                  <a:srgbClr val="339933"/>
                </a:solidFill>
              </a:rPr>
              <a:t>Dokumentacja projektowa na budowę </a:t>
            </a:r>
            <a:br>
              <a:rPr lang="pl-PL" sz="2800" b="1" dirty="0">
                <a:solidFill>
                  <a:srgbClr val="339933"/>
                </a:solidFill>
              </a:rPr>
            </a:br>
            <a:r>
              <a:rPr lang="pl-PL" sz="2800" b="1" dirty="0">
                <a:solidFill>
                  <a:srgbClr val="339933"/>
                </a:solidFill>
              </a:rPr>
              <a:t>ścieżek rowerowych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AE08DF6-2742-1E88-9156-B117DCD9D6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760" y="2244113"/>
            <a:ext cx="6768752" cy="273723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9CC1B46-A5AB-F45A-78B4-5D183F285C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0" y="4190555"/>
            <a:ext cx="5400600" cy="222307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9364C09-4F55-0DB6-6E6E-FB17DE1A1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43099"/>
            <a:ext cx="4285859" cy="43285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7D2FE63-E191-0850-A14B-EF8DB975211A}"/>
              </a:ext>
            </a:extLst>
          </p:cNvPr>
          <p:cNvSpPr txBox="1"/>
          <p:nvPr/>
        </p:nvSpPr>
        <p:spPr>
          <a:xfrm>
            <a:off x="0" y="1277035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8000"/>
                </a:solidFill>
              </a:rPr>
              <a:t>przy drodze powiatowej nr 1447K </a:t>
            </a:r>
            <a:r>
              <a:rPr lang="pl-PL" sz="1800" b="1" dirty="0">
                <a:solidFill>
                  <a:srgbClr val="008000"/>
                </a:solidFill>
              </a:rPr>
              <a:t>Porąbka Iwkowska – Wojakowa (330 870,00 zł)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8000"/>
                </a:solidFill>
              </a:rPr>
              <a:t>przy drodze powiatowej nr 1446K </a:t>
            </a:r>
            <a:r>
              <a:rPr lang="pl-PL" sz="1800" b="1" dirty="0">
                <a:solidFill>
                  <a:srgbClr val="008000"/>
                </a:solidFill>
              </a:rPr>
              <a:t>Iwkowa – Iwkowa Nagórze (240 895,50 zł)</a:t>
            </a:r>
          </a:p>
        </p:txBody>
      </p:sp>
    </p:spTree>
    <p:extLst>
      <p:ext uri="{BB962C8B-B14F-4D97-AF65-F5344CB8AC3E}">
        <p14:creationId xmlns:p14="http://schemas.microsoft.com/office/powerpoint/2010/main" val="2895937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ZWROT PODATKU AKCYZOWEGO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4336610-25CA-C388-BFC8-335BEAAF1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830991"/>
            <a:ext cx="7272808" cy="3476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D50EB2E7-3FE6-E0F7-0E82-55E8C3C01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143" y="4337949"/>
            <a:ext cx="6335713" cy="2187395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rgbClr val="008000"/>
              </a:buClr>
            </a:pPr>
            <a:endParaRPr lang="pl-PL" altLang="pl-PL" sz="1600" b="1" dirty="0">
              <a:solidFill>
                <a:srgbClr val="008000"/>
              </a:solidFill>
            </a:endParaRPr>
          </a:p>
          <a:p>
            <a:pPr marL="0" indent="0" algn="ctr" eaLnBrk="1" hangingPunct="1">
              <a:buClr>
                <a:srgbClr val="008000"/>
              </a:buClr>
            </a:pPr>
            <a:r>
              <a:rPr lang="pl-PL" altLang="pl-PL" sz="3600" b="1" u="sng" dirty="0">
                <a:solidFill>
                  <a:srgbClr val="008000"/>
                </a:solidFill>
              </a:rPr>
              <a:t>479</a:t>
            </a:r>
            <a:endParaRPr lang="pl-PL" altLang="pl-PL" sz="1600" b="1" dirty="0">
              <a:solidFill>
                <a:srgbClr val="008000"/>
              </a:solidFill>
            </a:endParaRPr>
          </a:p>
          <a:p>
            <a:pPr marL="0" indent="0" algn="ctr" eaLnBrk="1" hangingPunct="1">
              <a:buClr>
                <a:srgbClr val="008000"/>
              </a:buClr>
            </a:pPr>
            <a:r>
              <a:rPr lang="pl-PL" altLang="pl-PL" sz="1600" b="1" dirty="0">
                <a:solidFill>
                  <a:srgbClr val="008000"/>
                </a:solidFill>
              </a:rPr>
              <a:t>wniosków o zwrot podatku akcyzowego</a:t>
            </a:r>
          </a:p>
          <a:p>
            <a:pPr marL="0" indent="0" algn="ctr" eaLnBrk="1" hangingPunct="1">
              <a:buClr>
                <a:srgbClr val="008000"/>
              </a:buClr>
            </a:pPr>
            <a:endParaRPr lang="pl-PL" altLang="pl-PL" sz="1600" b="1" dirty="0">
              <a:solidFill>
                <a:srgbClr val="008000"/>
              </a:solidFill>
            </a:endParaRPr>
          </a:p>
          <a:p>
            <a:pPr marL="0" indent="0" algn="ctr" eaLnBrk="1" hangingPunct="1">
              <a:buClr>
                <a:srgbClr val="008000"/>
              </a:buClr>
            </a:pPr>
            <a:r>
              <a:rPr lang="pl-PL" altLang="pl-PL" sz="3600" b="1" u="sng" dirty="0">
                <a:solidFill>
                  <a:srgbClr val="008000"/>
                </a:solidFill>
              </a:rPr>
              <a:t>245 603,31 zł</a:t>
            </a:r>
            <a:r>
              <a:rPr lang="pl-PL" altLang="pl-PL" sz="3600" b="1" dirty="0">
                <a:solidFill>
                  <a:srgbClr val="008000"/>
                </a:solidFill>
              </a:rPr>
              <a:t> </a:t>
            </a:r>
          </a:p>
          <a:p>
            <a:pPr marL="0" indent="0" algn="ctr" eaLnBrk="1" hangingPunct="1">
              <a:buClr>
                <a:srgbClr val="008000"/>
              </a:buClr>
            </a:pPr>
            <a:r>
              <a:rPr lang="pl-PL" altLang="pl-PL" sz="1600" b="1" dirty="0">
                <a:solidFill>
                  <a:srgbClr val="008000"/>
                </a:solidFill>
              </a:rPr>
              <a:t>Kwota przyznanej dotacji na zwrot podatku</a:t>
            </a:r>
            <a:r>
              <a:rPr lang="pl-PL" altLang="pl-PL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073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 Usuwanie azbestu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99724"/>
            <a:ext cx="9144000" cy="132562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pl-PL" altLang="pl-PL" sz="3200" b="1" dirty="0">
                <a:solidFill>
                  <a:srgbClr val="339933"/>
                </a:solidFill>
              </a:rPr>
              <a:t>19</a:t>
            </a:r>
            <a:r>
              <a:rPr lang="pl-PL" altLang="pl-PL" sz="1600" b="1" dirty="0">
                <a:solidFill>
                  <a:srgbClr val="339933"/>
                </a:solidFill>
              </a:rPr>
              <a:t> wniosków </a:t>
            </a:r>
          </a:p>
          <a:p>
            <a:pPr algn="ctr">
              <a:buClrTx/>
              <a:buFontTx/>
              <a:buNone/>
              <a:defRPr/>
            </a:pPr>
            <a:r>
              <a:rPr lang="pl-PL" altLang="pl-PL" sz="1600" b="1" dirty="0">
                <a:solidFill>
                  <a:srgbClr val="339933"/>
                </a:solidFill>
              </a:rPr>
              <a:t>76 ton</a:t>
            </a:r>
            <a:br>
              <a:rPr lang="pl-PL" altLang="pl-PL" sz="1600" b="1" dirty="0">
                <a:solidFill>
                  <a:srgbClr val="339933"/>
                </a:solidFill>
              </a:rPr>
            </a:br>
            <a:r>
              <a:rPr lang="pl-PL" altLang="pl-PL" sz="1600" b="1" dirty="0">
                <a:solidFill>
                  <a:srgbClr val="339933"/>
                </a:solidFill>
              </a:rPr>
              <a:t>Koszt całkowity: 33 652,80 zł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13 000,00 zł – dofinansowanie ze Starostwa Powiatowego w Brzesku</a:t>
            </a:r>
            <a:endParaRPr lang="pl-PL" sz="1600" dirty="0">
              <a:solidFill>
                <a:srgbClr val="339933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01189C5-068D-6F50-2F6A-B790A56648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756" y="665886"/>
            <a:ext cx="4392488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592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l-PL" sz="2800" b="1" dirty="0">
                <a:solidFill>
                  <a:srgbClr val="339933"/>
                </a:solidFill>
              </a:rPr>
              <a:t>Zgłoszenia na usunięcie drzew</a:t>
            </a:r>
            <a:endParaRPr lang="pl-PL" sz="2800" dirty="0">
              <a:solidFill>
                <a:srgbClr val="339933"/>
              </a:solidFill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B745AA-329A-40DC-2D70-E99FA91B7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0292"/>
            <a:ext cx="9144000" cy="58695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3200" b="1" dirty="0">
                <a:solidFill>
                  <a:srgbClr val="339933"/>
                </a:solidFill>
              </a:rPr>
              <a:t>79 wniosków </a:t>
            </a:r>
            <a:endParaRPr lang="pl-PL" dirty="0">
              <a:solidFill>
                <a:srgbClr val="339933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373C8CD-46AA-A9D5-A555-D0A33F992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702329"/>
            <a:ext cx="5040560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153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130" y="1193129"/>
            <a:ext cx="5431740" cy="3621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496" y="265437"/>
            <a:ext cx="9108504" cy="5869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altLang="pl-PL" sz="3200" b="1" dirty="0">
                <a:solidFill>
                  <a:srgbClr val="339933"/>
                </a:solidFill>
                <a:latin typeface="Calibri" panose="020F0502020204030204" pitchFamily="34" charset="0"/>
              </a:rPr>
              <a:t>Sprzedaż węgla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61791" y="4053256"/>
            <a:ext cx="4020417" cy="222586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008000"/>
                </a:solidFill>
              </a:rPr>
              <a:t>Łączna liczba wniosków: </a:t>
            </a:r>
          </a:p>
          <a:p>
            <a:pPr algn="ctr" eaLnBrk="1" hangingPunct="1">
              <a:buClrTx/>
            </a:pPr>
            <a:r>
              <a:rPr lang="pl-PL" altLang="pl-PL" sz="2800" b="1" dirty="0">
                <a:solidFill>
                  <a:srgbClr val="008000"/>
                </a:solidFill>
              </a:rPr>
              <a:t>205</a:t>
            </a:r>
            <a:endParaRPr lang="pl-PL" altLang="pl-PL" b="1" dirty="0">
              <a:solidFill>
                <a:srgbClr val="008000"/>
              </a:solidFill>
            </a:endParaRPr>
          </a:p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008000"/>
                </a:solidFill>
              </a:rPr>
              <a:t>Liczba ton w 2023 roku: </a:t>
            </a:r>
          </a:p>
          <a:p>
            <a:pPr algn="ctr" eaLnBrk="1" hangingPunct="1">
              <a:buClrTx/>
            </a:pPr>
            <a:r>
              <a:rPr lang="pl-PL" altLang="pl-PL" sz="2800" b="1" dirty="0">
                <a:solidFill>
                  <a:srgbClr val="008000"/>
                </a:solidFill>
              </a:rPr>
              <a:t>320 </a:t>
            </a:r>
            <a:endParaRPr lang="pl-PL" altLang="pl-PL" sz="1600" b="1" dirty="0">
              <a:solidFill>
                <a:srgbClr val="008000"/>
              </a:solidFill>
            </a:endParaRPr>
          </a:p>
          <a:p>
            <a:pPr algn="ctr" eaLnBrk="1" hangingPunct="1">
              <a:buClrTx/>
            </a:pPr>
            <a:r>
              <a:rPr lang="pl-PL" altLang="pl-PL" sz="1600" b="1" dirty="0">
                <a:solidFill>
                  <a:srgbClr val="008000"/>
                </a:solidFill>
              </a:rPr>
              <a:t>(stan na 28.12.2023 r.)</a:t>
            </a:r>
          </a:p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endParaRPr lang="pl-PL" altLang="pl-PL" sz="1600" b="1" dirty="0">
              <a:solidFill>
                <a:srgbClr val="008000"/>
              </a:solidFill>
            </a:endParaRPr>
          </a:p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endParaRPr lang="pl-PL" altLang="pl-PL" sz="1050" b="1" dirty="0">
              <a:solidFill>
                <a:srgbClr val="008000"/>
              </a:solidFill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80378031-C94A-AB02-7010-1D3991F8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787242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mieszkańców Gminy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w latach 2012 – 2023 ( stan na 31.12.2023 r.)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75D2EC9F-8872-0E02-55FE-63584261C9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29867"/>
              </p:ext>
            </p:extLst>
          </p:nvPr>
        </p:nvGraphicFramePr>
        <p:xfrm>
          <a:off x="319087" y="1266560"/>
          <a:ext cx="8505825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8803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b="1" dirty="0">
                <a:solidFill>
                  <a:srgbClr val="339933"/>
                </a:solidFill>
              </a:rPr>
              <a:t>Liczba dzieci urodzonych i zameldowanych </a:t>
            </a:r>
          </a:p>
          <a:p>
            <a:pPr algn="ctr" eaLnBrk="1" hangingPunct="1">
              <a:buClrTx/>
            </a:pPr>
            <a:r>
              <a:rPr lang="pl-PL" altLang="pl-PL" b="1" dirty="0">
                <a:solidFill>
                  <a:srgbClr val="339933"/>
                </a:solidFill>
              </a:rPr>
              <a:t>w latach 2009 – 2023 (stan na 31.12.2023 r.)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E2A58BDD-82F7-32EC-B4BC-DA1183F548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935901"/>
              </p:ext>
            </p:extLst>
          </p:nvPr>
        </p:nvGraphicFramePr>
        <p:xfrm>
          <a:off x="395536" y="1340768"/>
          <a:ext cx="835292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570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 URODZEŃ i ZGONÓW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 stan na 31.12.2023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7C33383E-A440-8A1E-4D0B-07D0269B6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7892544"/>
              </p:ext>
            </p:extLst>
          </p:nvPr>
        </p:nvGraphicFramePr>
        <p:xfrm>
          <a:off x="611560" y="1196752"/>
          <a:ext cx="763284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9491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mieszkańców 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(stan na 31.12.2023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521718"/>
              </p:ext>
            </p:extLst>
          </p:nvPr>
        </p:nvGraphicFramePr>
        <p:xfrm>
          <a:off x="507777" y="1168865"/>
          <a:ext cx="8241035" cy="482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765432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mieszkańców 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(stan na 31.12.2023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386D840D-E2DB-1005-6B4C-4BEC79FB42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619635"/>
              </p:ext>
            </p:extLst>
          </p:nvPr>
        </p:nvGraphicFramePr>
        <p:xfrm>
          <a:off x="507777" y="1168865"/>
          <a:ext cx="8241035" cy="482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9397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mieszkańców 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(stan na 31.12.2023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C32DA53A-B2BE-E64E-7E7A-D4DDF101D2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5186334"/>
              </p:ext>
            </p:extLst>
          </p:nvPr>
        </p:nvGraphicFramePr>
        <p:xfrm>
          <a:off x="507777" y="1168865"/>
          <a:ext cx="8241035" cy="482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2772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95628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Remont drogi powiatowej 1446K </a:t>
            </a:r>
            <a:br>
              <a:rPr lang="pl-PL" altLang="pl-PL" sz="2800" b="1" dirty="0">
                <a:solidFill>
                  <a:srgbClr val="339933"/>
                </a:solidFill>
              </a:rPr>
            </a:br>
            <a:r>
              <a:rPr lang="pl-PL" altLang="pl-PL" sz="2800" b="1" dirty="0">
                <a:solidFill>
                  <a:srgbClr val="339933"/>
                </a:solidFill>
              </a:rPr>
              <a:t>Iwkowa – Lipnica Dolna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12" y="5698105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1600" b="1" dirty="0">
                <a:solidFill>
                  <a:srgbClr val="339933"/>
                </a:solidFill>
              </a:rPr>
              <a:t>Długość drogi - 4,785 km 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Wartość całkowita zadania – 2 500 000,00 zł 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Dotacja z budżetu Gminy Iwkowa - 250 000 zł </a:t>
            </a:r>
            <a:endParaRPr lang="pl-PL" sz="1600" dirty="0">
              <a:solidFill>
                <a:srgbClr val="339933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5C9607C-A792-3E43-0E77-7E5864BB8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338029"/>
            <a:ext cx="2952328" cy="3936437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F90DD3E-E6F3-953E-7F11-121AA7FEE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522" y="1338029"/>
            <a:ext cx="2918956" cy="3933699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4BC607E-80D8-24F6-12DA-C1A544638F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324" y="1340768"/>
            <a:ext cx="2950274" cy="39336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8999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mieszkańców 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(stan na 31.12.2023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D8192E01-CC8A-3EAC-1962-2AAF77910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261029"/>
              </p:ext>
            </p:extLst>
          </p:nvPr>
        </p:nvGraphicFramePr>
        <p:xfrm>
          <a:off x="507777" y="1168865"/>
          <a:ext cx="8241035" cy="482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994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mieszkańców 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(stan na 31.12.2023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CC9A8672-0172-2B7C-75CF-771D436340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79226"/>
              </p:ext>
            </p:extLst>
          </p:nvPr>
        </p:nvGraphicFramePr>
        <p:xfrm>
          <a:off x="507777" y="1168865"/>
          <a:ext cx="8241035" cy="482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3308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mieszkańców 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 stan na 31.12.2023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C95C6E7C-FADF-8B4C-1CD9-D04CECD746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011747"/>
              </p:ext>
            </p:extLst>
          </p:nvPr>
        </p:nvGraphicFramePr>
        <p:xfrm>
          <a:off x="507777" y="1168865"/>
          <a:ext cx="8241035" cy="482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8753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mieszkańców 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 stan na </a:t>
            </a:r>
            <a:r>
              <a:rPr lang="pl-PL" altLang="pl-PL" b="1" dirty="0">
                <a:solidFill>
                  <a:srgbClr val="339933"/>
                </a:solidFill>
              </a:rPr>
              <a:t>31</a:t>
            </a:r>
            <a:r>
              <a:rPr lang="pl-PL" altLang="pl-PL" sz="2400" b="1" dirty="0">
                <a:solidFill>
                  <a:srgbClr val="339933"/>
                </a:solidFill>
              </a:rPr>
              <a:t>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C95C6E7C-FADF-8B4C-1CD9-D04CECD746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722738"/>
              </p:ext>
            </p:extLst>
          </p:nvPr>
        </p:nvGraphicFramePr>
        <p:xfrm>
          <a:off x="507777" y="1168865"/>
          <a:ext cx="8241035" cy="482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30836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-4911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zawartych związków małżeńskich - 47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(stan na 28.12.2023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605F059-38A0-C19A-8093-58F7CC6474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77" y="896412"/>
            <a:ext cx="4544845" cy="3035814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0C89881-181C-E5C6-F158-FB99D6BF7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273477"/>
              </p:ext>
            </p:extLst>
          </p:nvPr>
        </p:nvGraphicFramePr>
        <p:xfrm>
          <a:off x="841733" y="5156362"/>
          <a:ext cx="7647762" cy="136898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20337">
                  <a:extLst>
                    <a:ext uri="{9D8B030D-6E8A-4147-A177-3AD203B41FA5}">
                      <a16:colId xmlns:a16="http://schemas.microsoft.com/office/drawing/2014/main" val="3461701093"/>
                    </a:ext>
                  </a:extLst>
                </a:gridCol>
                <a:gridCol w="601381">
                  <a:extLst>
                    <a:ext uri="{9D8B030D-6E8A-4147-A177-3AD203B41FA5}">
                      <a16:colId xmlns:a16="http://schemas.microsoft.com/office/drawing/2014/main" val="355003358"/>
                    </a:ext>
                  </a:extLst>
                </a:gridCol>
                <a:gridCol w="562006">
                  <a:extLst>
                    <a:ext uri="{9D8B030D-6E8A-4147-A177-3AD203B41FA5}">
                      <a16:colId xmlns:a16="http://schemas.microsoft.com/office/drawing/2014/main" val="3653508640"/>
                    </a:ext>
                  </a:extLst>
                </a:gridCol>
                <a:gridCol w="586303">
                  <a:extLst>
                    <a:ext uri="{9D8B030D-6E8A-4147-A177-3AD203B41FA5}">
                      <a16:colId xmlns:a16="http://schemas.microsoft.com/office/drawing/2014/main" val="2551216051"/>
                    </a:ext>
                  </a:extLst>
                </a:gridCol>
                <a:gridCol w="586303">
                  <a:extLst>
                    <a:ext uri="{9D8B030D-6E8A-4147-A177-3AD203B41FA5}">
                      <a16:colId xmlns:a16="http://schemas.microsoft.com/office/drawing/2014/main" val="481401463"/>
                    </a:ext>
                  </a:extLst>
                </a:gridCol>
                <a:gridCol w="586303">
                  <a:extLst>
                    <a:ext uri="{9D8B030D-6E8A-4147-A177-3AD203B41FA5}">
                      <a16:colId xmlns:a16="http://schemas.microsoft.com/office/drawing/2014/main" val="360279315"/>
                    </a:ext>
                  </a:extLst>
                </a:gridCol>
                <a:gridCol w="586303">
                  <a:extLst>
                    <a:ext uri="{9D8B030D-6E8A-4147-A177-3AD203B41FA5}">
                      <a16:colId xmlns:a16="http://schemas.microsoft.com/office/drawing/2014/main" val="2588277912"/>
                    </a:ext>
                  </a:extLst>
                </a:gridCol>
                <a:gridCol w="586303">
                  <a:extLst>
                    <a:ext uri="{9D8B030D-6E8A-4147-A177-3AD203B41FA5}">
                      <a16:colId xmlns:a16="http://schemas.microsoft.com/office/drawing/2014/main" val="513682897"/>
                    </a:ext>
                  </a:extLst>
                </a:gridCol>
                <a:gridCol w="586303">
                  <a:extLst>
                    <a:ext uri="{9D8B030D-6E8A-4147-A177-3AD203B41FA5}">
                      <a16:colId xmlns:a16="http://schemas.microsoft.com/office/drawing/2014/main" val="3327439510"/>
                    </a:ext>
                  </a:extLst>
                </a:gridCol>
                <a:gridCol w="586303">
                  <a:extLst>
                    <a:ext uri="{9D8B030D-6E8A-4147-A177-3AD203B41FA5}">
                      <a16:colId xmlns:a16="http://schemas.microsoft.com/office/drawing/2014/main" val="3921643770"/>
                    </a:ext>
                  </a:extLst>
                </a:gridCol>
                <a:gridCol w="554786">
                  <a:extLst>
                    <a:ext uri="{9D8B030D-6E8A-4147-A177-3AD203B41FA5}">
                      <a16:colId xmlns:a16="http://schemas.microsoft.com/office/drawing/2014/main" val="4171263367"/>
                    </a:ext>
                  </a:extLst>
                </a:gridCol>
                <a:gridCol w="523426">
                  <a:extLst>
                    <a:ext uri="{9D8B030D-6E8A-4147-A177-3AD203B41FA5}">
                      <a16:colId xmlns:a16="http://schemas.microsoft.com/office/drawing/2014/main" val="2002305285"/>
                    </a:ext>
                  </a:extLst>
                </a:gridCol>
                <a:gridCol w="581705">
                  <a:extLst>
                    <a:ext uri="{9D8B030D-6E8A-4147-A177-3AD203B41FA5}">
                      <a16:colId xmlns:a16="http://schemas.microsoft.com/office/drawing/2014/main" val="3419516942"/>
                    </a:ext>
                  </a:extLst>
                </a:gridCol>
              </a:tblGrid>
              <a:tr h="675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Rok</a:t>
                      </a:r>
                      <a:endParaRPr lang="pl-P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2012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2013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2014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2015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2016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2017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2018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2019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2020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2021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2022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7611409"/>
                  </a:ext>
                </a:extLst>
              </a:tr>
              <a:tr h="587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Liczba ślubów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41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36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37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44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49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42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66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52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41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35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7421089"/>
                  </a:ext>
                </a:extLst>
              </a:tr>
            </a:tbl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A5B32E5C-4EA1-4EA2-F7F6-AC90E87CE8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416407"/>
              </p:ext>
            </p:extLst>
          </p:nvPr>
        </p:nvGraphicFramePr>
        <p:xfrm>
          <a:off x="841734" y="3789377"/>
          <a:ext cx="7647762" cy="151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87487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-4911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podmiotów gospodarczych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(stan na 27.12.2023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81C8513C-B7B0-37A4-AB0E-ABC104ECD2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347607"/>
              </p:ext>
            </p:extLst>
          </p:nvPr>
        </p:nvGraphicFramePr>
        <p:xfrm>
          <a:off x="395536" y="1196752"/>
          <a:ext cx="806489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1781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-4911" y="0"/>
            <a:ext cx="9144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Liczba podmiotów gospodarczych na mieszkańca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2400" b="1" dirty="0">
                <a:solidFill>
                  <a:srgbClr val="339933"/>
                </a:solidFill>
              </a:rPr>
              <a:t>(stan na 27.12.2023 r.)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C71E97-D2CA-FE72-7975-6C08CB76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B8289D87-B4AF-86B3-516D-A1B3D95B9B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113485"/>
              </p:ext>
            </p:extLst>
          </p:nvPr>
        </p:nvGraphicFramePr>
        <p:xfrm>
          <a:off x="467544" y="1052736"/>
          <a:ext cx="799288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0577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b="1" dirty="0">
                <a:solidFill>
                  <a:srgbClr val="339933"/>
                </a:solidFill>
              </a:rPr>
              <a:t>Rada Gminy w Iwkowej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A2DF8AC2-C906-AECE-B240-7394ABF21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20688"/>
            <a:ext cx="7776864" cy="33261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/>
            <a:r>
              <a:rPr lang="pl-PL" altLang="pl-PL" sz="1800" b="1" dirty="0">
                <a:solidFill>
                  <a:srgbClr val="339933"/>
                </a:solidFill>
              </a:rPr>
              <a:t>Stan na 28.12.2023 r.</a:t>
            </a:r>
            <a:br>
              <a:rPr lang="pl-PL" altLang="pl-PL" dirty="0">
                <a:solidFill>
                  <a:srgbClr val="339933"/>
                </a:solidFill>
              </a:rPr>
            </a:br>
            <a:endParaRPr lang="pl-PL" altLang="pl-PL" dirty="0">
              <a:solidFill>
                <a:srgbClr val="339933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b="1" dirty="0">
                <a:solidFill>
                  <a:srgbClr val="339933"/>
                </a:solidFill>
              </a:rPr>
              <a:t>10 posiedzeń Rady Gminy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b="1" dirty="0">
                <a:solidFill>
                  <a:srgbClr val="339933"/>
                </a:solidFill>
              </a:rPr>
              <a:t>12 posiedzeń Komisji Budżetu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b="1" dirty="0">
                <a:solidFill>
                  <a:srgbClr val="339933"/>
                </a:solidFill>
              </a:rPr>
              <a:t>13 posiedzeń Komisji Oświaty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b="1" dirty="0">
                <a:solidFill>
                  <a:srgbClr val="339933"/>
                </a:solidFill>
              </a:rPr>
              <a:t>15 posiedzeń Komisji Rewizyjnej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b="1" dirty="0">
                <a:solidFill>
                  <a:srgbClr val="339933"/>
                </a:solidFill>
              </a:rPr>
              <a:t>13 posiedzeń Komisji Skarg, Wniosków i Petycji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b="1" dirty="0">
                <a:solidFill>
                  <a:srgbClr val="339933"/>
                </a:solidFill>
              </a:rPr>
              <a:t>88 podjętych uchwał</a:t>
            </a:r>
            <a:br>
              <a:rPr lang="pl-PL" altLang="pl-PL" dirty="0">
                <a:solidFill>
                  <a:srgbClr val="339933"/>
                </a:solidFill>
              </a:rPr>
            </a:br>
            <a:endParaRPr lang="pl-PL" altLang="pl-PL" dirty="0">
              <a:solidFill>
                <a:srgbClr val="339933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3C1F546-D3A5-0965-304E-BBF41BD12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4102432"/>
            <a:ext cx="4687880" cy="2479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81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3463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827584" y="2996952"/>
            <a:ext cx="7128792" cy="3141502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1600" b="1" dirty="0">
                <a:solidFill>
                  <a:srgbClr val="339933"/>
                </a:solidFill>
              </a:rPr>
              <a:t>Liczba złożonych wniosków w 2023 roku na: </a:t>
            </a:r>
          </a:p>
          <a:p>
            <a:pPr algn="ctr"/>
            <a:endParaRPr lang="pl-PL" sz="1800" b="1" dirty="0">
              <a:solidFill>
                <a:srgbClr val="339933"/>
              </a:solidFill>
            </a:endParaRPr>
          </a:p>
          <a:p>
            <a:pPr lvl="0" algn="ctr"/>
            <a:r>
              <a:rPr lang="pl-PL" sz="1600" b="1" dirty="0">
                <a:solidFill>
                  <a:srgbClr val="339933"/>
                </a:solidFill>
              </a:rPr>
              <a:t>Wnioski o wydanie wypisu i wyrysu z miejscowego planu zagospodarowania przestrzennego</a:t>
            </a:r>
          </a:p>
          <a:p>
            <a:pPr lvl="0" algn="ctr"/>
            <a:r>
              <a:rPr lang="pl-PL" sz="3200" b="1" dirty="0">
                <a:solidFill>
                  <a:srgbClr val="339933"/>
                </a:solidFill>
              </a:rPr>
              <a:t>40</a:t>
            </a:r>
          </a:p>
          <a:p>
            <a:pPr lvl="0" algn="ctr"/>
            <a:r>
              <a:rPr lang="pl-PL" sz="1600" b="1" dirty="0">
                <a:solidFill>
                  <a:srgbClr val="339933"/>
                </a:solidFill>
              </a:rPr>
              <a:t>Wnioski o wydanie zaświadczenia o przeznaczeniu w miejscowym planie zagospodarowania przestrzennego </a:t>
            </a:r>
          </a:p>
          <a:p>
            <a:pPr lvl="0" algn="ctr"/>
            <a:r>
              <a:rPr lang="pl-PL" sz="3200" b="1" dirty="0">
                <a:solidFill>
                  <a:srgbClr val="339933"/>
                </a:solidFill>
              </a:rPr>
              <a:t>131</a:t>
            </a:r>
          </a:p>
          <a:p>
            <a:pPr marL="1587" lvl="0" indent="0" algn="ctr"/>
            <a:r>
              <a:rPr lang="pl-PL" sz="1800" b="1" dirty="0">
                <a:solidFill>
                  <a:srgbClr val="339933"/>
                </a:solidFill>
              </a:rPr>
              <a:t>29 - Pozwolenia na budowę budynków mieszkalnych </a:t>
            </a:r>
          </a:p>
          <a:p>
            <a:pPr marL="1587" lvl="0" indent="0" algn="ctr"/>
            <a:r>
              <a:rPr lang="pl-PL" sz="1800" b="1" dirty="0">
                <a:solidFill>
                  <a:srgbClr val="339933"/>
                </a:solidFill>
              </a:rPr>
              <a:t>10 - Pozwolenia na budowę budynków gospodarczych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0" y="332656"/>
            <a:ext cx="9144000" cy="71006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marL="342900" indent="-341313" algn="ctr" eaLnBrk="1" hangingPunct="1">
              <a:buClrTx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 b="1">
                <a:solidFill>
                  <a:srgbClr val="008000"/>
                </a:solidFill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9pPr>
          </a:lstStyle>
          <a:p>
            <a:r>
              <a:rPr lang="pl-PL" dirty="0"/>
              <a:t>Wydatki na oświatę  2010-2023</a:t>
            </a:r>
          </a:p>
          <a:p>
            <a:r>
              <a:rPr lang="pl-PL" dirty="0"/>
              <a:t>subwencja, dotacje, wydatki gminne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041CBD5-9F6B-BB86-913A-269AC56FB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96030"/>
              </p:ext>
            </p:extLst>
          </p:nvPr>
        </p:nvGraphicFramePr>
        <p:xfrm>
          <a:off x="107504" y="1340768"/>
          <a:ext cx="8928994" cy="5190665"/>
        </p:xfrm>
        <a:graphic>
          <a:graphicData uri="http://schemas.openxmlformats.org/drawingml/2006/table">
            <a:tbl>
              <a:tblPr firstRow="1" firstCol="1" lastCol="1">
                <a:tableStyleId>{5C22544A-7EE6-4342-B048-85BDC9FD1C3A}</a:tableStyleId>
              </a:tblPr>
              <a:tblGrid>
                <a:gridCol w="587715">
                  <a:extLst>
                    <a:ext uri="{9D8B030D-6E8A-4147-A177-3AD203B41FA5}">
                      <a16:colId xmlns:a16="http://schemas.microsoft.com/office/drawing/2014/main" val="2239157657"/>
                    </a:ext>
                  </a:extLst>
                </a:gridCol>
                <a:gridCol w="872391">
                  <a:extLst>
                    <a:ext uri="{9D8B030D-6E8A-4147-A177-3AD203B41FA5}">
                      <a16:colId xmlns:a16="http://schemas.microsoft.com/office/drawing/2014/main" val="283764975"/>
                    </a:ext>
                  </a:extLst>
                </a:gridCol>
                <a:gridCol w="909123">
                  <a:extLst>
                    <a:ext uri="{9D8B030D-6E8A-4147-A177-3AD203B41FA5}">
                      <a16:colId xmlns:a16="http://schemas.microsoft.com/office/drawing/2014/main" val="1645845268"/>
                    </a:ext>
                  </a:extLst>
                </a:gridCol>
                <a:gridCol w="725462">
                  <a:extLst>
                    <a:ext uri="{9D8B030D-6E8A-4147-A177-3AD203B41FA5}">
                      <a16:colId xmlns:a16="http://schemas.microsoft.com/office/drawing/2014/main" val="1298326460"/>
                    </a:ext>
                  </a:extLst>
                </a:gridCol>
                <a:gridCol w="906061">
                  <a:extLst>
                    <a:ext uri="{9D8B030D-6E8A-4147-A177-3AD203B41FA5}">
                      <a16:colId xmlns:a16="http://schemas.microsoft.com/office/drawing/2014/main" val="3181039412"/>
                    </a:ext>
                  </a:extLst>
                </a:gridCol>
                <a:gridCol w="869329">
                  <a:extLst>
                    <a:ext uri="{9D8B030D-6E8A-4147-A177-3AD203B41FA5}">
                      <a16:colId xmlns:a16="http://schemas.microsoft.com/office/drawing/2014/main" val="850770910"/>
                    </a:ext>
                  </a:extLst>
                </a:gridCol>
                <a:gridCol w="771377">
                  <a:extLst>
                    <a:ext uri="{9D8B030D-6E8A-4147-A177-3AD203B41FA5}">
                      <a16:colId xmlns:a16="http://schemas.microsoft.com/office/drawing/2014/main" val="2732900254"/>
                    </a:ext>
                  </a:extLst>
                </a:gridCol>
                <a:gridCol w="771377">
                  <a:extLst>
                    <a:ext uri="{9D8B030D-6E8A-4147-A177-3AD203B41FA5}">
                      <a16:colId xmlns:a16="http://schemas.microsoft.com/office/drawing/2014/main" val="36236415"/>
                    </a:ext>
                  </a:extLst>
                </a:gridCol>
                <a:gridCol w="771377">
                  <a:extLst>
                    <a:ext uri="{9D8B030D-6E8A-4147-A177-3AD203B41FA5}">
                      <a16:colId xmlns:a16="http://schemas.microsoft.com/office/drawing/2014/main" val="363034907"/>
                    </a:ext>
                  </a:extLst>
                </a:gridCol>
                <a:gridCol w="945855">
                  <a:extLst>
                    <a:ext uri="{9D8B030D-6E8A-4147-A177-3AD203B41FA5}">
                      <a16:colId xmlns:a16="http://schemas.microsoft.com/office/drawing/2014/main" val="3753526083"/>
                    </a:ext>
                  </a:extLst>
                </a:gridCol>
                <a:gridCol w="798927">
                  <a:extLst>
                    <a:ext uri="{9D8B030D-6E8A-4147-A177-3AD203B41FA5}">
                      <a16:colId xmlns:a16="http://schemas.microsoft.com/office/drawing/2014/main" val="2497396272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Lata</a:t>
                      </a:r>
                      <a:endParaRPr lang="pl-P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Wydatki „O” </a:t>
                      </a:r>
                      <a:br>
                        <a:rPr lang="pl-PL" sz="1100" b="1" u="none" strike="noStrike" dirty="0">
                          <a:effectLst/>
                        </a:rPr>
                      </a:br>
                      <a:r>
                        <a:rPr lang="pl-PL" sz="1100" b="1" u="none" strike="noStrike" dirty="0">
                          <a:effectLst/>
                        </a:rPr>
                        <a:t>+</a:t>
                      </a:r>
                      <a:r>
                        <a:rPr lang="pl-PL" sz="1100" b="1" u="none" strike="noStrike" dirty="0" err="1">
                          <a:effectLst/>
                        </a:rPr>
                        <a:t>przedsz</a:t>
                      </a:r>
                      <a:r>
                        <a:rPr lang="pl-PL" sz="1100" b="1" u="none" strike="noStrike" dirty="0">
                          <a:effectLst/>
                        </a:rPr>
                        <a:t> </a:t>
                      </a:r>
                      <a:br>
                        <a:rPr lang="pl-PL" sz="1100" b="1" u="none" strike="noStrike" dirty="0">
                          <a:effectLst/>
                        </a:rPr>
                      </a:br>
                      <a:r>
                        <a:rPr lang="pl-PL" sz="1100" b="1" u="none" strike="noStrike" dirty="0">
                          <a:effectLst/>
                        </a:rPr>
                        <a:t>+ </a:t>
                      </a:r>
                      <a:r>
                        <a:rPr lang="pl-PL" sz="1100" b="1" u="none" strike="noStrike" dirty="0" err="1">
                          <a:effectLst/>
                        </a:rPr>
                        <a:t>niep</a:t>
                      </a:r>
                      <a:endParaRPr lang="pl-P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>
                          <a:effectLst/>
                        </a:rPr>
                        <a:t>Wydatki szkoły (subwencja)</a:t>
                      </a:r>
                      <a:endParaRPr lang="pl-PL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>
                          <a:effectLst/>
                        </a:rPr>
                        <a:t>Wydatki szkoły(jst) </a:t>
                      </a:r>
                      <a:br>
                        <a:rPr lang="pl-PL" sz="1100" b="1" u="none" strike="noStrike">
                          <a:effectLst/>
                        </a:rPr>
                      </a:br>
                      <a:r>
                        <a:rPr lang="pl-PL" sz="1100" b="1" u="none" strike="noStrike">
                          <a:effectLst/>
                        </a:rPr>
                        <a:t>-dowozy  </a:t>
                      </a:r>
                      <a:br>
                        <a:rPr lang="pl-PL" sz="1100" b="1" u="none" strike="noStrike">
                          <a:effectLst/>
                        </a:rPr>
                      </a:br>
                      <a:r>
                        <a:rPr lang="pl-PL" sz="1100" b="1" u="none" strike="noStrike">
                          <a:effectLst/>
                        </a:rPr>
                        <a:t>-stołówk </a:t>
                      </a:r>
                      <a:br>
                        <a:rPr lang="pl-PL" sz="1100" b="1" u="none" strike="noStrike">
                          <a:effectLst/>
                        </a:rPr>
                      </a:br>
                      <a:r>
                        <a:rPr lang="pl-PL" sz="1100" b="1" u="none" strike="noStrike">
                          <a:effectLst/>
                        </a:rPr>
                        <a:t>-świetlice</a:t>
                      </a:r>
                      <a:endParaRPr lang="pl-PL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Wydatki ogółem (2+3+4+Wydatki pokryte z dotacji) </a:t>
                      </a:r>
                      <a:endParaRPr lang="pl-P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>
                          <a:effectLst/>
                        </a:rPr>
                        <a:t>Subwencja</a:t>
                      </a:r>
                      <a:endParaRPr lang="pl-PL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>
                          <a:effectLst/>
                        </a:rPr>
                        <a:t>Dotacja przedsz.</a:t>
                      </a:r>
                      <a:endParaRPr lang="pl-PL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Dotacja podręcz</a:t>
                      </a:r>
                      <a:endParaRPr lang="pl-P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Dochody  + inne dotacje    </a:t>
                      </a:r>
                      <a:endParaRPr lang="pl-P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5-(6+7+8+9) </a:t>
                      </a:r>
                      <a:br>
                        <a:rPr lang="pl-PL" sz="1100" b="1" u="none" strike="noStrike" dirty="0">
                          <a:effectLst/>
                        </a:rPr>
                      </a:br>
                      <a:r>
                        <a:rPr lang="pl-PL" sz="1100" b="1" u="none" strike="noStrike" dirty="0">
                          <a:effectLst/>
                        </a:rPr>
                        <a:t>Wydatki </a:t>
                      </a:r>
                      <a:r>
                        <a:rPr lang="pl-PL" sz="1100" b="1" u="none" strike="noStrike" dirty="0" err="1">
                          <a:effectLst/>
                        </a:rPr>
                        <a:t>jst</a:t>
                      </a:r>
                      <a:endParaRPr lang="pl-P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  6-3</a:t>
                      </a:r>
                      <a:br>
                        <a:rPr lang="pl-PL" sz="1100" b="1" u="none" strike="noStrike" dirty="0">
                          <a:effectLst/>
                        </a:rPr>
                      </a:br>
                      <a:r>
                        <a:rPr lang="pl-PL" sz="1100" b="1" u="none" strike="noStrike" dirty="0">
                          <a:effectLst/>
                        </a:rPr>
                        <a:t> Wydatki   do </a:t>
                      </a:r>
                      <a:r>
                        <a:rPr lang="pl-PL" sz="1100" b="1" u="none" strike="noStrike" dirty="0" err="1">
                          <a:effectLst/>
                        </a:rPr>
                        <a:t>subw</a:t>
                      </a:r>
                      <a:r>
                        <a:rPr lang="pl-PL" sz="1100" b="1" u="none" strike="noStrike" dirty="0">
                          <a:effectLst/>
                        </a:rPr>
                        <a:t>. </a:t>
                      </a:r>
                      <a:r>
                        <a:rPr lang="pl-PL" sz="1100" b="1" u="none" strike="noStrike" dirty="0" err="1">
                          <a:effectLst/>
                        </a:rPr>
                        <a:t>jst</a:t>
                      </a:r>
                      <a:r>
                        <a:rPr lang="pl-PL" sz="1100" b="1" u="none" strike="noStrike" dirty="0">
                          <a:effectLst/>
                        </a:rPr>
                        <a:t>.</a:t>
                      </a:r>
                      <a:endParaRPr lang="pl-P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extLst>
                  <a:ext uri="{0D108BD9-81ED-4DB2-BD59-A6C34878D82A}">
                    <a16:rowId xmlns:a16="http://schemas.microsoft.com/office/drawing/2014/main" val="1054201749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1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5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8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9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l-PL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10</a:t>
                      </a: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l-PL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11 </a:t>
                      </a: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942261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0,72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5,73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0,94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7,42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6,01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0,36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1,02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0,29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100517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0,83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5,94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0,82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7,83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6,07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0,37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1,37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0,13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722901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1,03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6,38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0,87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8,54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6,28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0,02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0,40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1,84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-0,10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731476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0,97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6,25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0,91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8,43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6,38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0,00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0,03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0,43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1,59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0,12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419809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0,89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6,50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0,93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8,61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6,47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0,26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0,03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0,43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1,43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-0,03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333133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2015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0,87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6,96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0,96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8,92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6,89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0,23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0,05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0,39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1,36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-0,07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03689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1,37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7,25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0,92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9,82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6,67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0,27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0,40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2,42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-0,58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82636"/>
                  </a:ext>
                </a:extLst>
              </a:tr>
              <a:tr h="3164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1,51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7,53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0,93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10,31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6,69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0,19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0,10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0,47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2,86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-0,84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00123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2018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1,76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8,08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0,99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11,30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7,15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0,21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0,08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0,49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3,37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-0,94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784042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2019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2,23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8,62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0,97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12,38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7,49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0,21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0,49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4,13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-1,13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190765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2020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3,09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9,25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1,32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13,67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7,85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0,28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0,08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0,93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4,53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-1,41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875284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2021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2,85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9,54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1,28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13,82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8,00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0,30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0,53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4,91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-1,54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966160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2022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3,40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10,46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1,09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15,56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8,58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0,31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0,06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1,07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5,54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-1,88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06379"/>
                  </a:ext>
                </a:extLst>
              </a:tr>
              <a:tr h="2555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2023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3,67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11,25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1,49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16,74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10,03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0,37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0,09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1,21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>
                          <a:effectLst/>
                        </a:rPr>
                        <a:t>5,04</a:t>
                      </a:r>
                      <a:endParaRPr lang="pl-P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50" b="1" u="none" strike="noStrike" dirty="0">
                          <a:effectLst/>
                        </a:rPr>
                        <a:t>-1,21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07" marR="8007" marT="80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436874"/>
                  </a:ext>
                </a:extLst>
              </a:tr>
            </a:tbl>
          </a:graphicData>
        </a:graphic>
      </p:graphicFrame>
      <p:sp>
        <p:nvSpPr>
          <p:cNvPr id="2" name="Text Box 1">
            <a:extLst>
              <a:ext uri="{FF2B5EF4-FFF2-40B4-BE49-F238E27FC236}">
                <a16:creationId xmlns:a16="http://schemas.microsoft.com/office/drawing/2014/main" id="{043CF6C7-0E6D-41BB-A80C-E9611077E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7417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95628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Budowa chodnika przy drodze powiatowej </a:t>
            </a:r>
            <a:br>
              <a:rPr lang="pl-PL" altLang="pl-PL" sz="2800" b="1" dirty="0">
                <a:solidFill>
                  <a:srgbClr val="339933"/>
                </a:solidFill>
              </a:rPr>
            </a:br>
            <a:r>
              <a:rPr lang="pl-PL" altLang="pl-PL" sz="2800" b="1" dirty="0">
                <a:solidFill>
                  <a:srgbClr val="339933"/>
                </a:solidFill>
              </a:rPr>
              <a:t>w Dobrocieszu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620" y="5678687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1600" b="1" dirty="0">
                <a:solidFill>
                  <a:srgbClr val="339933"/>
                </a:solidFill>
              </a:rPr>
              <a:t>Długość chodnika – 96 metrów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Wartość całkowita zadania – 105 509,40 zł 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Dotacja z budżetu Gminy Iwkowa – 52 754,70 zł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2AA394-8CCF-121B-44C3-1F042C78F5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955423"/>
            <a:ext cx="3456384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FE8A2B2-2E12-880C-7BF2-CC61DD855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24" y="1376772"/>
            <a:ext cx="4896544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87629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0" y="242068"/>
            <a:ext cx="9144000" cy="40229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marL="342900" indent="-341313" algn="ctr" eaLnBrk="1" hangingPunct="1">
              <a:buClrTx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 b="1">
                <a:solidFill>
                  <a:srgbClr val="008000"/>
                </a:solidFill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9pPr>
          </a:lstStyle>
          <a:p>
            <a:r>
              <a:rPr lang="pl-PL" dirty="0"/>
              <a:t>Wydatki na oświatę  2010-2023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-108520" y="644359"/>
            <a:ext cx="9252520" cy="340735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1600" b="1" dirty="0">
                <a:solidFill>
                  <a:srgbClr val="008000"/>
                </a:solidFill>
              </a:rPr>
              <a:t>Subwencja oświatowa (w mln)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E5F68397-2076-5FE7-9ABA-1DBC0802BB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451892"/>
              </p:ext>
            </p:extLst>
          </p:nvPr>
        </p:nvGraphicFramePr>
        <p:xfrm>
          <a:off x="179512" y="1196752"/>
          <a:ext cx="871296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Box 1">
            <a:extLst>
              <a:ext uri="{FF2B5EF4-FFF2-40B4-BE49-F238E27FC236}">
                <a16:creationId xmlns:a16="http://schemas.microsoft.com/office/drawing/2014/main" id="{89B331FA-667F-1923-A097-0F80C64B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31976908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0" y="188640"/>
            <a:ext cx="9144000" cy="40229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marL="342900" indent="-341313" algn="ctr" eaLnBrk="1" hangingPunct="1">
              <a:buClrTx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 b="1">
                <a:solidFill>
                  <a:srgbClr val="008000"/>
                </a:solidFill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9pPr>
          </a:lstStyle>
          <a:p>
            <a:r>
              <a:rPr lang="pl-PL" dirty="0"/>
              <a:t>Wzrost wydatków gminy Iwkowa na oświatę  2010-2023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976957"/>
              </p:ext>
            </p:extLst>
          </p:nvPr>
        </p:nvGraphicFramePr>
        <p:xfrm>
          <a:off x="295275" y="836712"/>
          <a:ext cx="855345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1">
            <a:extLst>
              <a:ext uri="{FF2B5EF4-FFF2-40B4-BE49-F238E27FC236}">
                <a16:creationId xmlns:a16="http://schemas.microsoft.com/office/drawing/2014/main" id="{CCC9286F-5F57-03D5-E0A1-8B2F3C089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2852078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547664" y="188640"/>
            <a:ext cx="6976814" cy="40229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marL="342900" indent="-341313" algn="ctr" eaLnBrk="1" hangingPunct="1">
              <a:buClrTx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 b="1">
                <a:solidFill>
                  <a:srgbClr val="008000"/>
                </a:solidFill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lvl9pPr>
          </a:lstStyle>
          <a:p>
            <a:r>
              <a:rPr lang="pl-PL" dirty="0"/>
              <a:t>Wydatki na oświatę  2010-2023 (w mln) 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6813480"/>
              </p:ext>
            </p:extLst>
          </p:nvPr>
        </p:nvGraphicFramePr>
        <p:xfrm>
          <a:off x="395536" y="692696"/>
          <a:ext cx="849694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1">
            <a:extLst>
              <a:ext uri="{FF2B5EF4-FFF2-40B4-BE49-F238E27FC236}">
                <a16:creationId xmlns:a16="http://schemas.microsoft.com/office/drawing/2014/main" id="{AAC74107-059C-D139-EACA-AEC47CCF2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2199618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400" b="1" dirty="0">
                <a:solidFill>
                  <a:srgbClr val="339933"/>
                </a:solidFill>
              </a:rPr>
              <a:t>Młodociani</a:t>
            </a:r>
            <a:endParaRPr lang="pl-PL" altLang="pl-PL" sz="2400" b="1" dirty="0">
              <a:solidFill>
                <a:srgbClr val="339933"/>
              </a:solidFill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D371E7-A227-DC12-A64D-7AC425E1A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1498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algn="ctr"/>
            <a:r>
              <a:rPr lang="pl-PL" dirty="0">
                <a:solidFill>
                  <a:srgbClr val="339933"/>
                </a:solidFill>
              </a:rPr>
              <a:t>17 wniosków - </a:t>
            </a:r>
            <a:r>
              <a:rPr lang="pl-PL" b="1" dirty="0">
                <a:solidFill>
                  <a:srgbClr val="339933"/>
                </a:solidFill>
              </a:rPr>
              <a:t>144 142,16 zł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8E0DA52-4529-D7BB-5D7A-6BD6A6B6E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644999"/>
            <a:ext cx="5184576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056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0"/>
            <a:ext cx="3995936" cy="2257444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004636"/>
              </p:ext>
            </p:extLst>
          </p:nvPr>
        </p:nvGraphicFramePr>
        <p:xfrm>
          <a:off x="395536" y="1916832"/>
          <a:ext cx="8136904" cy="4389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136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1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28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Świadczenia rodzinne </a:t>
                      </a:r>
                      <a:br>
                        <a:rPr lang="pl-PL" sz="28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8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(zasiłek rodzinny, pielęgnacyjny, becikowe itp.)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183"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Liczba wniosków (nowe, aktualizacja)</a:t>
                      </a:r>
                    </a:p>
                    <a:p>
                      <a:pPr algn="ctr"/>
                      <a:r>
                        <a:rPr lang="pl-PL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651</a:t>
                      </a:r>
                    </a:p>
                    <a:p>
                      <a:pPr algn="ctr"/>
                      <a:r>
                        <a:rPr lang="pl-PL" sz="20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Wypłacona kwota świadczeń</a:t>
                      </a:r>
                      <a:endParaRPr lang="pl-PL" sz="2400" b="1" kern="1200" dirty="0">
                        <a:solidFill>
                          <a:srgbClr val="3399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l-PL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2 862 488,85 zł</a:t>
                      </a:r>
                    </a:p>
                    <a:p>
                      <a:pPr algn="ctr"/>
                      <a:r>
                        <a:rPr lang="pl-PL" sz="20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Liczba rodzin</a:t>
                      </a:r>
                    </a:p>
                    <a:p>
                      <a:pPr algn="ctr"/>
                      <a:r>
                        <a:rPr lang="pl-PL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516</a:t>
                      </a:r>
                    </a:p>
                    <a:p>
                      <a:pPr algn="ctr"/>
                      <a:r>
                        <a:rPr lang="pl-PL" sz="20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Łączna liczba osób którym przyznano świadczenie </a:t>
                      </a:r>
                    </a:p>
                    <a:p>
                      <a:pPr algn="ctr"/>
                      <a:r>
                        <a:rPr lang="pl-PL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896</a:t>
                      </a:r>
                    </a:p>
                    <a:p>
                      <a:pPr algn="ctr"/>
                      <a:r>
                        <a:rPr lang="pl-PL" sz="20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Liczba świadczeń: </a:t>
                      </a:r>
                    </a:p>
                    <a:p>
                      <a:pPr algn="ctr"/>
                      <a:r>
                        <a:rPr lang="pl-PL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13 184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 Box 1">
            <a:extLst>
              <a:ext uri="{FF2B5EF4-FFF2-40B4-BE49-F238E27FC236}">
                <a16:creationId xmlns:a16="http://schemas.microsoft.com/office/drawing/2014/main" id="{2B2C34DB-1344-0A47-ECDB-CD794744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8046813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95499"/>
              </p:ext>
            </p:extLst>
          </p:nvPr>
        </p:nvGraphicFramePr>
        <p:xfrm>
          <a:off x="971600" y="2392713"/>
          <a:ext cx="7560840" cy="402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6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52183"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solidFill>
                            <a:srgbClr val="339933"/>
                          </a:solidFill>
                        </a:rPr>
                        <a:t>Wypłacone świadczenia</a:t>
                      </a:r>
                    </a:p>
                    <a:p>
                      <a:pPr algn="ctr"/>
                      <a:r>
                        <a:rPr lang="pl-PL" sz="3600" b="1" dirty="0">
                          <a:solidFill>
                            <a:srgbClr val="339933"/>
                          </a:solidFill>
                        </a:rPr>
                        <a:t>48 274,00 zł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24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Liczba świadczeń</a:t>
                      </a:r>
                    </a:p>
                    <a:p>
                      <a:pPr algn="ctr"/>
                      <a:r>
                        <a:rPr lang="pl-PL" sz="3600" b="1" dirty="0">
                          <a:solidFill>
                            <a:srgbClr val="339933"/>
                          </a:solidFill>
                        </a:rPr>
                        <a:t>107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24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Liczba osób uprawnionych</a:t>
                      </a:r>
                    </a:p>
                    <a:p>
                      <a:pPr algn="ctr"/>
                      <a:r>
                        <a:rPr lang="pl-PL" sz="3600" b="1" dirty="0">
                          <a:solidFill>
                            <a:srgbClr val="339933"/>
                          </a:solidFill>
                        </a:rPr>
                        <a:t>13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24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Liczba wniosków</a:t>
                      </a:r>
                    </a:p>
                    <a:p>
                      <a:pPr algn="ctr"/>
                      <a:r>
                        <a:rPr lang="pl-PL" sz="3600" b="1" dirty="0">
                          <a:solidFill>
                            <a:srgbClr val="339933"/>
                          </a:solidFill>
                        </a:rPr>
                        <a:t>12</a:t>
                      </a:r>
                    </a:p>
                    <a:p>
                      <a:pPr algn="ctr"/>
                      <a:r>
                        <a:rPr lang="pl-PL" sz="1800" b="1" dirty="0">
                          <a:solidFill>
                            <a:schemeClr val="tx1"/>
                          </a:solidFill>
                        </a:rPr>
                        <a:t>(2023)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27464"/>
            <a:ext cx="5364088" cy="2262975"/>
          </a:xfrm>
          <a:prstGeom prst="rect">
            <a:avLst/>
          </a:prstGeom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DA3CDE45-3443-B287-DA8B-F948C8DC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0105B98-7F10-5BF5-A633-5B7DC2A5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42" y="260648"/>
            <a:ext cx="51820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814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488" y="4381500"/>
            <a:ext cx="4572000" cy="247650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201452"/>
              </p:ext>
            </p:extLst>
          </p:nvPr>
        </p:nvGraphicFramePr>
        <p:xfrm>
          <a:off x="803920" y="171917"/>
          <a:ext cx="8160568" cy="43704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3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7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166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28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Stypendia i zasiłki szkolne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285">
                <a:tc rowSpan="6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defTabSz="914400" rtl="0" eaLnBrk="1" latinLnBrk="0" hangingPunct="1"/>
                      <a:endParaRPr lang="pl-PL" sz="2400" b="0" kern="1200" dirty="0">
                        <a:solidFill>
                          <a:srgbClr val="3399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4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0" kern="1200" dirty="0">
                        <a:solidFill>
                          <a:srgbClr val="3399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0" kern="1200" dirty="0">
                        <a:solidFill>
                          <a:srgbClr val="3399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29">
                <a:tc vMerge="1">
                  <a:txBody>
                    <a:bodyPr/>
                    <a:lstStyle/>
                    <a:p>
                      <a:pPr lvl="0" algn="ctr"/>
                      <a:endParaRPr lang="pl-PL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174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26">
                <a:tc vMerge="1">
                  <a:txBody>
                    <a:bodyPr/>
                    <a:lstStyle/>
                    <a:p>
                      <a:pPr lvl="0" algn="ctr"/>
                      <a:endParaRPr lang="pl-PL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174">
                <a:tc vMerge="1">
                  <a:txBody>
                    <a:bodyPr/>
                    <a:lstStyle/>
                    <a:p>
                      <a:pPr lvl="0" algn="ctr"/>
                      <a:endParaRPr lang="pl-PL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79384"/>
              </p:ext>
            </p:extLst>
          </p:nvPr>
        </p:nvGraphicFramePr>
        <p:xfrm>
          <a:off x="1524000" y="1397000"/>
          <a:ext cx="686442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2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2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I półrocze: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23 459,00 zł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II półrocze: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22 504,00 zł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pl-PL" sz="18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stypendium szkolne: </a:t>
                      </a: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pl-PL" sz="18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22 250,00 zł</a:t>
                      </a: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pl-PL" sz="18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85 uczniów</a:t>
                      </a: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endParaRPr lang="pl-PL" sz="1800" b="0" kern="1200" dirty="0">
                        <a:solidFill>
                          <a:srgbClr val="3399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l-PL" sz="18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zasiłek  szkolny:  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18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1200,00 zł</a:t>
                      </a: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pl-PL" sz="18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2 uczniów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pl-PL" sz="18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stypendium szkolne: </a:t>
                      </a: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pl-PL" sz="18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22 504,00  zł </a:t>
                      </a: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pl-PL" sz="18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75 uczniów</a:t>
                      </a:r>
                    </a:p>
                    <a:p>
                      <a:pPr marL="0" algn="ctr" defTabSz="914400" rtl="0" eaLnBrk="1" latinLnBrk="0" hangingPunct="1"/>
                      <a:endParaRPr lang="pl-PL" sz="1800" b="0" kern="1200" dirty="0">
                        <a:solidFill>
                          <a:srgbClr val="3399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pl-PL" sz="1800" b="0" kern="1200" dirty="0">
                        <a:solidFill>
                          <a:srgbClr val="3399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1">
            <a:extLst>
              <a:ext uri="{FF2B5EF4-FFF2-40B4-BE49-F238E27FC236}">
                <a16:creationId xmlns:a16="http://schemas.microsoft.com/office/drawing/2014/main" id="{83987E97-EA7A-CAC8-054C-F5C1FBA95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996054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815188"/>
              </p:ext>
            </p:extLst>
          </p:nvPr>
        </p:nvGraphicFramePr>
        <p:xfrm>
          <a:off x="1475656" y="160336"/>
          <a:ext cx="6552728" cy="44207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552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32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32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Świadczenie wychowawcze „500+” wypłacone w ramach koordynacji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64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l-PL" sz="100" b="0" kern="1200" dirty="0">
                        <a:solidFill>
                          <a:srgbClr val="3399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b="1" kern="1200" dirty="0">
                        <a:solidFill>
                          <a:srgbClr val="3399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5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wypłaconych świadczeń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28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7570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pl-PL" sz="24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wypłacona kwota świadczeń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pl-PL" sz="28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54 322,60 zł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7570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pl-PL" sz="2400" b="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dzieci, na które wypłacono świadczenie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AutoShape 2" descr="Znalezione obrazy dla zapytania 500+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Znalezione obrazy dla zapytania 500+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Znalezione obrazy dla zapytania 500+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8" descr="Znalezione obrazy dla zapytania 500+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178" name="Picture 10" descr="http://www.mcpr.zamosc.pl/images/images/rodzina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4" y="4707367"/>
            <a:ext cx="4139952" cy="181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977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-18068" y="4955684"/>
            <a:ext cx="916206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1200" dirty="0">
                <a:solidFill>
                  <a:srgbClr val="339933"/>
                </a:solidFill>
                <a:effectLst/>
                <a:latin typeface="+mn-lt"/>
                <a:ea typeface="+mn-ea"/>
                <a:cs typeface="+mn-cs"/>
              </a:rPr>
              <a:t>Liczba złożonych wniosków w 2023 r.: 122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solidFill>
                  <a:srgbClr val="339933"/>
                </a:solidFill>
                <a:latin typeface="+mn-lt"/>
              </a:rPr>
              <a:t>Liczba kart wydanych w 2023 r.: 258</a:t>
            </a:r>
            <a:r>
              <a:rPr lang="pl-PL" sz="2000" b="1" kern="1200" dirty="0">
                <a:solidFill>
                  <a:srgbClr val="339933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1200" dirty="0">
                <a:solidFill>
                  <a:srgbClr val="339933"/>
                </a:solidFill>
                <a:effectLst/>
                <a:latin typeface="+mn-lt"/>
                <a:ea typeface="+mn-ea"/>
                <a:cs typeface="+mn-cs"/>
              </a:rPr>
              <a:t>Liczba osób, którym przyznano kartę od początku trwania programu (od 2014 r.): 2328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A2E0DA2-B9EE-5CB6-F85F-BEE078FEC0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052736"/>
            <a:ext cx="7222737" cy="3047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063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58" y="188640"/>
            <a:ext cx="799288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altLang="pl-PL" sz="3200" b="1" dirty="0">
                <a:solidFill>
                  <a:srgbClr val="339933"/>
                </a:solidFill>
                <a:latin typeface="Calibri" panose="020F0502020204030204" pitchFamily="34" charset="0"/>
              </a:rPr>
              <a:t>Refundacja podatku VAT za dostarczone paliwa gazowe w 2023 roku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7504" y="1628800"/>
            <a:ext cx="8789769" cy="296453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008000"/>
                </a:solidFill>
              </a:rPr>
              <a:t>Wysokość wypłaconych środków: 33 308,02 zł </a:t>
            </a:r>
          </a:p>
          <a:p>
            <a:pPr algn="ctr" eaLnBrk="1" hangingPunct="1">
              <a:buClrTx/>
            </a:pPr>
            <a:endParaRPr lang="pl-PL" altLang="pl-PL" b="1" dirty="0">
              <a:solidFill>
                <a:srgbClr val="008000"/>
              </a:solidFill>
            </a:endParaRPr>
          </a:p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008000"/>
                </a:solidFill>
              </a:rPr>
              <a:t>Liczba wypłaconych dodatków: 101</a:t>
            </a:r>
          </a:p>
          <a:p>
            <a:pPr algn="ctr" eaLnBrk="1" hangingPunct="1">
              <a:buClrTx/>
            </a:pPr>
            <a:endParaRPr lang="pl-PL" altLang="pl-PL" sz="2000" b="1" dirty="0">
              <a:solidFill>
                <a:srgbClr val="008000"/>
              </a:solidFill>
            </a:endParaRPr>
          </a:p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008000"/>
                </a:solidFill>
              </a:rPr>
              <a:t>Liczba złożonych wniosków: 165</a:t>
            </a:r>
          </a:p>
          <a:p>
            <a:pPr algn="ctr" eaLnBrk="1" hangingPunct="1">
              <a:buClrTx/>
            </a:pPr>
            <a:endParaRPr lang="pl-PL" altLang="pl-PL" sz="2000" b="1" dirty="0">
              <a:solidFill>
                <a:srgbClr val="008000"/>
              </a:solidFill>
            </a:endParaRPr>
          </a:p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008000"/>
                </a:solidFill>
              </a:rPr>
              <a:t>Liczba osób ubiegających się o dodatek: 92</a:t>
            </a:r>
            <a:endParaRPr lang="pl-PL" altLang="pl-PL" sz="1600" b="1" dirty="0">
              <a:solidFill>
                <a:srgbClr val="008000"/>
              </a:solidFill>
            </a:endParaRPr>
          </a:p>
          <a:p>
            <a:pPr marL="457200" indent="-457200" algn="ctr" eaLnBrk="1" hangingPunct="1">
              <a:buClrTx/>
              <a:buFont typeface="Arial" panose="020B0604020202020204" pitchFamily="34" charset="0"/>
              <a:buChar char="•"/>
            </a:pPr>
            <a:endParaRPr lang="pl-PL" altLang="pl-PL" sz="1600" b="1" dirty="0">
              <a:solidFill>
                <a:srgbClr val="008000"/>
              </a:solidFill>
            </a:endParaRPr>
          </a:p>
          <a:p>
            <a:pPr algn="ctr" eaLnBrk="1" hangingPunct="1">
              <a:buClrTx/>
            </a:pPr>
            <a:r>
              <a:rPr lang="pl-PL" altLang="pl-PL" sz="1600" b="1" dirty="0">
                <a:solidFill>
                  <a:srgbClr val="008000"/>
                </a:solidFill>
              </a:rPr>
              <a:t>(stan na 18.12.2023 r.)</a:t>
            </a:r>
          </a:p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endParaRPr lang="pl-PL" altLang="pl-PL" sz="1050" b="1" dirty="0">
              <a:solidFill>
                <a:srgbClr val="008000"/>
              </a:solidFill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80378031-C94A-AB02-7010-1D3991F8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393C6B3-ED37-BC00-F3C2-27D5143788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375" y="4701108"/>
            <a:ext cx="3140898" cy="19442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3480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Droga Iwkowa Bacówka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253" y="5616041"/>
            <a:ext cx="9144000" cy="894733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Długość drogi – ok. 650 metrów</a:t>
            </a: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Dofinansowanie w ramach Rządowego Funduszu Polski Ład oraz dotacja na usuwanie skutków klęsk żywiołowych</a:t>
            </a:r>
            <a:endParaRPr lang="pl-PL" sz="1600" dirty="0">
              <a:solidFill>
                <a:srgbClr val="339933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C10BE0B-D6F4-74E0-73E7-ECD076408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28377"/>
            <a:ext cx="3558630" cy="4744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4D84151-3EBA-A989-B7A8-9C2F7462FE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676368"/>
            <a:ext cx="3558630" cy="4744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13F35D2-FB46-7205-ACDC-102FC2C75B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78" y="3138470"/>
            <a:ext cx="3168352" cy="2110914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54772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58" y="188640"/>
            <a:ext cx="799288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altLang="pl-PL" sz="3200" b="1" dirty="0">
                <a:solidFill>
                  <a:srgbClr val="339933"/>
                </a:solidFill>
                <a:latin typeface="Calibri" panose="020F0502020204030204" pitchFamily="34" charset="0"/>
              </a:rPr>
              <a:t>Dodatek elektryczny </a:t>
            </a:r>
            <a:br>
              <a:rPr lang="pl-PL" altLang="pl-PL" sz="3200" b="1" dirty="0">
                <a:solidFill>
                  <a:srgbClr val="339933"/>
                </a:solidFill>
                <a:latin typeface="Calibri" panose="020F0502020204030204" pitchFamily="34" charset="0"/>
              </a:rPr>
            </a:br>
            <a:r>
              <a:rPr lang="pl-PL" altLang="pl-PL" sz="2000" b="1" dirty="0">
                <a:solidFill>
                  <a:srgbClr val="339933"/>
                </a:solidFill>
                <a:latin typeface="Calibri" panose="020F0502020204030204" pitchFamily="34" charset="0"/>
              </a:rPr>
              <a:t>(dla gospodarstw domowych, w których główne źródło ogrzewania jest zasilane energią elektryczną)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7115" y="2173754"/>
            <a:ext cx="8789769" cy="19796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008000"/>
                </a:solidFill>
              </a:rPr>
              <a:t>Wysokość wypłaconych środków: 4000,00 zł </a:t>
            </a:r>
          </a:p>
          <a:p>
            <a:pPr algn="ctr" eaLnBrk="1" hangingPunct="1">
              <a:buClrTx/>
            </a:pPr>
            <a:endParaRPr lang="pl-PL" altLang="pl-PL" sz="2000" b="1" dirty="0">
              <a:solidFill>
                <a:srgbClr val="008000"/>
              </a:solidFill>
            </a:endParaRPr>
          </a:p>
          <a:p>
            <a:pPr algn="ctr" eaLnBrk="1" hangingPunct="1">
              <a:buClrTx/>
            </a:pPr>
            <a:r>
              <a:rPr lang="pl-PL" altLang="pl-PL" sz="2000" b="1" dirty="0">
                <a:solidFill>
                  <a:srgbClr val="008000"/>
                </a:solidFill>
              </a:rPr>
              <a:t>Liczba złożonych wniosków w 2023 r.: 3</a:t>
            </a:r>
          </a:p>
          <a:p>
            <a:pPr algn="ctr" eaLnBrk="1" hangingPunct="1">
              <a:buClrTx/>
            </a:pPr>
            <a:endParaRPr lang="pl-PL" altLang="pl-PL" sz="2000" b="1" dirty="0">
              <a:solidFill>
                <a:srgbClr val="008000"/>
              </a:solidFill>
            </a:endParaRPr>
          </a:p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endParaRPr lang="pl-PL" altLang="pl-PL" sz="1600" b="1" dirty="0">
              <a:solidFill>
                <a:srgbClr val="008000"/>
              </a:solidFill>
            </a:endParaRPr>
          </a:p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endParaRPr lang="pl-PL" altLang="pl-PL" sz="1600" b="1" dirty="0">
              <a:solidFill>
                <a:srgbClr val="008000"/>
              </a:solidFill>
            </a:endParaRPr>
          </a:p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endParaRPr lang="pl-PL" altLang="pl-PL" sz="1050" b="1" dirty="0">
              <a:solidFill>
                <a:srgbClr val="008000"/>
              </a:solidFill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80378031-C94A-AB02-7010-1D3991F8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E06B88-7F81-5702-A0F7-C18E80AD7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938" y="3501008"/>
            <a:ext cx="5724128" cy="2414867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219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400" b="1" dirty="0">
                <a:solidFill>
                  <a:srgbClr val="339933"/>
                </a:solidFill>
              </a:rPr>
              <a:t>Bezdomne zwierzęta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354F92-F66A-83C3-903A-23D6ADF695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983" y="549255"/>
            <a:ext cx="4878289" cy="4878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-18068" y="5509681"/>
            <a:ext cx="916206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339933"/>
                </a:solidFill>
                <a:latin typeface="+mn-lt"/>
              </a:rPr>
              <a:t>Średnia roczna l</a:t>
            </a:r>
            <a:r>
              <a:rPr lang="pl-PL" sz="2000" b="1" kern="1200" dirty="0">
                <a:solidFill>
                  <a:srgbClr val="339933"/>
                </a:solidFill>
                <a:effectLst/>
                <a:latin typeface="+mn-lt"/>
                <a:ea typeface="+mn-ea"/>
                <a:cs typeface="+mn-cs"/>
              </a:rPr>
              <a:t>iczba bezdomnych zwierząt </a:t>
            </a:r>
            <a:r>
              <a:rPr lang="pl-PL" sz="2000" b="1" dirty="0">
                <a:solidFill>
                  <a:srgbClr val="339933"/>
                </a:solidFill>
                <a:latin typeface="+mn-lt"/>
              </a:rPr>
              <a:t>z</a:t>
            </a:r>
            <a:r>
              <a:rPr lang="pl-PL" sz="2000" b="1" kern="1200" dirty="0">
                <a:solidFill>
                  <a:srgbClr val="339933"/>
                </a:solidFill>
                <a:effectLst/>
                <a:latin typeface="+mn-lt"/>
                <a:ea typeface="+mn-ea"/>
                <a:cs typeface="+mn-cs"/>
              </a:rPr>
              <a:t> terenu Gminy Iwkowa przebywających w schronisku : 9 (4 a</a:t>
            </a:r>
            <a:r>
              <a:rPr lang="pl-PL" sz="2000" b="1" baseline="0" dirty="0">
                <a:solidFill>
                  <a:srgbClr val="339933"/>
                </a:solidFill>
                <a:latin typeface="+mn-lt"/>
              </a:rPr>
              <a:t>dopcje</a:t>
            </a:r>
            <a:r>
              <a:rPr lang="pl-PL" sz="2000" b="1" dirty="0">
                <a:solidFill>
                  <a:srgbClr val="339933"/>
                </a:solidFill>
                <a:latin typeface="+mn-lt"/>
              </a:rPr>
              <a:t>)</a:t>
            </a:r>
            <a:endParaRPr lang="pl-PL" sz="2000" b="1" kern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ctr"/>
            <a:r>
              <a:rPr lang="pl-PL" sz="20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Kwota łączna: 43 208,70 zł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40273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400" b="1" dirty="0">
                <a:solidFill>
                  <a:srgbClr val="339933"/>
                </a:solidFill>
              </a:rPr>
              <a:t>OSP Iwkowa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-41583" y="5571237"/>
            <a:ext cx="916206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Zakup pojazdu typu quad - 84 000,00 zł </a:t>
            </a:r>
          </a:p>
          <a:p>
            <a:pPr lvl="0" algn="ctr"/>
            <a:r>
              <a:rPr lang="pl-PL" sz="1800" dirty="0">
                <a:solidFill>
                  <a:srgbClr val="008000"/>
                </a:solidFill>
              </a:rPr>
              <a:t>(w tym 42 000,00 zł - dotacja  </a:t>
            </a:r>
            <a:r>
              <a:rPr lang="pl-PL" sz="1800" dirty="0" err="1">
                <a:solidFill>
                  <a:srgbClr val="008000"/>
                </a:solidFill>
              </a:rPr>
              <a:t>WFOŚiGW</a:t>
            </a:r>
            <a:r>
              <a:rPr lang="pl-PL" sz="1800" dirty="0">
                <a:solidFill>
                  <a:srgbClr val="008000"/>
                </a:solidFill>
              </a:rPr>
              <a:t>, 20,000,00 zł Fundusz Sołecki, 10 000 zł – UMWM, 10 000,00 środki z Gminy Iwkowa, 2000,00 zł środki własne OSP)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02555AE-35EC-96A8-9681-01B21BC75B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0337"/>
            <a:ext cx="5400601" cy="3600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1C5070B-E276-4671-6EBA-EE84E6CB6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574" y="612906"/>
            <a:ext cx="3931929" cy="22117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F1C298F-71AF-D969-1B10-9F26EC9D30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1983" y="2914147"/>
            <a:ext cx="2628292" cy="25717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F2031D0-AD33-9019-FC78-6D514F882277}"/>
              </a:ext>
            </a:extLst>
          </p:cNvPr>
          <p:cNvSpPr txBox="1"/>
          <p:nvPr/>
        </p:nvSpPr>
        <p:spPr>
          <a:xfrm>
            <a:off x="5796136" y="5148106"/>
            <a:ext cx="320121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Szlachetna Paczka</a:t>
            </a:r>
            <a:endParaRPr lang="pl-PL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42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400" b="1" dirty="0">
                <a:solidFill>
                  <a:srgbClr val="339933"/>
                </a:solidFill>
              </a:rPr>
              <a:t>OSP Wojakowa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673DBA-2B98-8C57-9714-D63F18CDC9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5" y="656321"/>
            <a:ext cx="3648405" cy="27363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03C7D0E-A461-5CB7-0989-7767F30D51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02" y="3611049"/>
            <a:ext cx="3648406" cy="27363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F70614E-863A-DF0E-633D-9138B7FA1E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743135"/>
            <a:ext cx="3236977" cy="56322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F0359E5-DC5E-7FEA-6B8D-F0AFD643EE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86858" y="3636134"/>
            <a:ext cx="2883040" cy="2724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7FE3102-19F4-D4F7-12C6-FF83637ACF44}"/>
              </a:ext>
            </a:extLst>
          </p:cNvPr>
          <p:cNvSpPr txBox="1"/>
          <p:nvPr/>
        </p:nvSpPr>
        <p:spPr>
          <a:xfrm>
            <a:off x="-18068" y="6104308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dirty="0">
                <a:solidFill>
                  <a:srgbClr val="008000"/>
                </a:solidFill>
              </a:rPr>
              <a:t>Łączna kwota zakupów </a:t>
            </a:r>
            <a:r>
              <a:rPr lang="pl-PL" sz="2000" b="1" dirty="0">
                <a:solidFill>
                  <a:srgbClr val="008000"/>
                </a:solidFill>
              </a:rPr>
              <a:t>24 986,33 zł </a:t>
            </a:r>
            <a:r>
              <a:rPr lang="pl-PL" sz="2000" dirty="0">
                <a:solidFill>
                  <a:srgbClr val="008000"/>
                </a:solidFill>
              </a:rPr>
              <a:t>w tym </a:t>
            </a:r>
            <a:r>
              <a:rPr lang="pl-PL" sz="2000" b="1" dirty="0">
                <a:solidFill>
                  <a:srgbClr val="008000"/>
                </a:solidFill>
              </a:rPr>
              <a:t>18 313,95 zł dotacji z UG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C9711BF-54A0-D3AF-7A84-05B735A8AB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164" y="1254145"/>
            <a:ext cx="2553143" cy="17020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2756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400" b="1" dirty="0">
                <a:solidFill>
                  <a:srgbClr val="339933"/>
                </a:solidFill>
              </a:rPr>
              <a:t>OSP Porąbka Iwkowska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5817458"/>
            <a:ext cx="91620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Zagospodarowanie przestrzeni publicznej w Gminie Iwkowa</a:t>
            </a:r>
          </a:p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11 070,00 zł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68E8324-CA79-CC41-8134-10FA7B7B29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602065"/>
            <a:ext cx="7596336" cy="50851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8803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Dotacja dla NGO w ramach pożytku publicznego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 2 500,00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0" y="5248071"/>
            <a:ext cx="9162068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1900" b="1" dirty="0">
                <a:solidFill>
                  <a:srgbClr val="008000"/>
                </a:solidFill>
              </a:rPr>
              <a:t>Stowarzyszenie Piłkarskie ZUBELLO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„Piłka nożna dla każdego – Mały Mundial 2023”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5BFD9F8-E6E1-B34F-493E-5315E8210D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02" y="674906"/>
            <a:ext cx="3617961" cy="27064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8C57BFB-EE20-F94F-31FE-437AD13586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7" y="663901"/>
            <a:ext cx="4566733" cy="3429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6D2A26D-32E2-6955-FFF9-1B783B89A7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503" r="-355"/>
          <a:stretch/>
        </p:blipFill>
        <p:spPr>
          <a:xfrm>
            <a:off x="2015716" y="3038032"/>
            <a:ext cx="5112568" cy="21612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730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Dotacja dla NGO w ramach pożytku publicznego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2 500,00 zł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-45170" y="5047558"/>
            <a:ext cx="9162068" cy="9694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1900" b="1" dirty="0">
                <a:solidFill>
                  <a:srgbClr val="008000"/>
                </a:solidFill>
              </a:rPr>
              <a:t>Parafia Rzymskokatolicka pw. Podwyższenia Krzyża w Iwkowej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  		„Warsztaty </a:t>
            </a:r>
            <a:r>
              <a:rPr lang="pl-PL" sz="1900" dirty="0" err="1">
                <a:solidFill>
                  <a:srgbClr val="008000"/>
                </a:solidFill>
              </a:rPr>
              <a:t>edukacyjno</a:t>
            </a:r>
            <a:r>
              <a:rPr lang="pl-PL" sz="1900" dirty="0">
                <a:solidFill>
                  <a:srgbClr val="008000"/>
                </a:solidFill>
              </a:rPr>
              <a:t> - profilaktyczne dla młodzieży Wolność </a:t>
            </a:r>
            <a:br>
              <a:rPr lang="pl-PL" sz="1900" dirty="0">
                <a:solidFill>
                  <a:srgbClr val="008000"/>
                </a:solidFill>
              </a:rPr>
            </a:br>
            <a:r>
              <a:rPr lang="pl-PL" sz="1900" dirty="0">
                <a:solidFill>
                  <a:srgbClr val="008000"/>
                </a:solidFill>
              </a:rPr>
              <a:t>dar i odpowiedzialność”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F58807-E769-0E6B-E8F3-68794043FD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05" y="1121894"/>
            <a:ext cx="4972495" cy="37293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6BCD969-2FC5-9FC4-C9F2-C747143FC5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222" y="563564"/>
            <a:ext cx="2711668" cy="20347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40D1245-6E0D-8CE0-9EF5-B572E8537E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222" y="2768670"/>
            <a:ext cx="2711668" cy="20347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6928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Dotacja dla NGO w ramach pożytku publicznego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5 000,00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-18068" y="4955683"/>
            <a:ext cx="9162068" cy="9694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1900" b="1" dirty="0">
                <a:solidFill>
                  <a:srgbClr val="008000"/>
                </a:solidFill>
              </a:rPr>
              <a:t>OSP Iwkowa – Młodzieżowa drużyna sportowo pożarnicza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„Edukacja ratownicza i aktywność fizyczna jako przeciwdziałanie uzależnieniom wśród członków Młodzieżowych Drużyn Pożarniczych”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257E37D-7C63-60C2-8A91-520F4AC855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497" y="1574590"/>
            <a:ext cx="3707904" cy="2780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44C3F24-6CE9-BB8C-7E27-431BBD21D7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99" y="1649241"/>
            <a:ext cx="4860033" cy="2631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5537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Dotacja dla NGO w ramach pożytku publicznego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2 900,00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-36136" y="4663295"/>
            <a:ext cx="9162068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1900" b="1" dirty="0">
                <a:solidFill>
                  <a:srgbClr val="008000"/>
                </a:solidFill>
              </a:rPr>
              <a:t>OSP Porąbka Iwkowska  – Młodzieżowa drużyna sportowo pożarnicza 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Edukacja ratownicza i aktywność fizyczna jako przeciwdziałanie uzależnieniom, propagowanie właściwych postaw w kontaktach międzyludzkich, wśród członków Młodzieżowych Drużyn Pożarniczych”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F7C5276-70D4-98D0-8AA9-48669AF68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64" y="946276"/>
            <a:ext cx="2380060" cy="35796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ED93C9-180A-B25D-89AA-1ACF82723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048319"/>
            <a:ext cx="4911362" cy="32742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5392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Dotacja dla NGO w ramach pożytku publicznego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6 000,00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0" y="5321460"/>
            <a:ext cx="9162068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1900" b="1" dirty="0">
                <a:solidFill>
                  <a:srgbClr val="008000"/>
                </a:solidFill>
              </a:rPr>
              <a:t>Ludowy Klub Sportowy IVA w Iwkowej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„Piłka na ta nałogom mówię nie”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A343A64-CB1B-1024-23C8-89E24A0C2C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21" y="954300"/>
            <a:ext cx="3672686" cy="24475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EB88DFF-A130-00D6-0CB9-C1B222830C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240" y="874362"/>
            <a:ext cx="3369924" cy="25274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C1E8C8C-D481-9ADF-D019-B454430B8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7"/>
          <a:stretch/>
        </p:blipFill>
        <p:spPr>
          <a:xfrm>
            <a:off x="859601" y="3588189"/>
            <a:ext cx="7370594" cy="16832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484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Droga Dobrociesz - Kąty Pasterniki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3746"/>
            <a:ext cx="9144000" cy="71006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Długość drogi – ok 500 metrów</a:t>
            </a:r>
          </a:p>
          <a:p>
            <a:pPr algn="ctr"/>
            <a:r>
              <a:rPr lang="pl-PL" sz="2000" b="1" dirty="0">
                <a:solidFill>
                  <a:srgbClr val="339933"/>
                </a:solidFill>
              </a:rPr>
              <a:t>Dofinansowanie w ramach Rządowego Funduszu Polski Ład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10FA9FD-3847-5DFA-8AB3-79C0A3D41E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670818"/>
            <a:ext cx="3793350" cy="505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2A01DB1-DF4A-6355-18E5-19D4F0CA03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50" y="657602"/>
            <a:ext cx="3803262" cy="5071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348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Dotacja dla NGO w ramach pożytku publicznego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2 000,00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0" y="5248071"/>
            <a:ext cx="9162068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1900" b="1" dirty="0">
                <a:solidFill>
                  <a:srgbClr val="008000"/>
                </a:solidFill>
              </a:rPr>
              <a:t> Parafia Rzymskokatolicka pw. Podwyższenia Krzyża w Iwkowej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Warsztaty dla młodzieży – Czas na wakacyjny wypoczynek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8EC594E-29C3-8C60-975C-773AF3F955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599" y="931266"/>
            <a:ext cx="3808292" cy="28562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64AA18C-3D70-7002-F05E-6B8545899B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24" y="932821"/>
            <a:ext cx="3808292" cy="28562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43CA47-C183-BFE1-F095-0BED78644A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978" y="2783413"/>
            <a:ext cx="3131840" cy="23488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2828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Dotacja dla NGO w ramach pożytku publicznego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5 000,00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-18068" y="5248071"/>
            <a:ext cx="9162068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1900" b="1" dirty="0">
                <a:solidFill>
                  <a:srgbClr val="008000"/>
                </a:solidFill>
              </a:rPr>
              <a:t>Klub Sportowy OLIMPIA Kąty w Kątach 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„Bliżej sportu dalej od używek”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2F615CC-2E5F-D00A-60DA-10E216754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023583"/>
            <a:ext cx="5737202" cy="23797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E6F2A41-4CA9-7EF6-2FF0-F8C9130BF5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126" y="1150232"/>
            <a:ext cx="3660677" cy="37929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7CE53BD-5C7C-1325-53FA-59AAC1BC7C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24" y="3231352"/>
            <a:ext cx="3404425" cy="19166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299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Dotacja dla NGO w ramach pożytku publicznego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2 500,00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0" y="5248071"/>
            <a:ext cx="9162068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1900" b="1" dirty="0">
                <a:solidFill>
                  <a:srgbClr val="008000"/>
                </a:solidFill>
              </a:rPr>
              <a:t>Stowarzyszenie „WOJAKOWA” w Wojakowej</a:t>
            </a:r>
            <a:endParaRPr lang="pl-PL" sz="1900" dirty="0">
              <a:solidFill>
                <a:srgbClr val="008000"/>
              </a:solidFill>
            </a:endParaRP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„Piękno Karpat Bieszczadzkie skarby 2-dniowy wyjazd dla uczniów klas V do VIII”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DACDD85-6991-7258-FCC4-43B55C1C1A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43" y="1434572"/>
            <a:ext cx="4221416" cy="31660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ECC7E04-2A99-51EA-A749-68F41ABD9E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458" y="2177492"/>
            <a:ext cx="3999035" cy="29992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4754312-4993-5F5F-4B17-E3C86725DB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758771"/>
            <a:ext cx="3131840" cy="23488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8449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Dotacja dla NGO w ramach pożytku publicznego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1 000,00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-18068" y="5248071"/>
            <a:ext cx="9162068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1900" b="1" dirty="0">
                <a:solidFill>
                  <a:srgbClr val="008000"/>
                </a:solidFill>
              </a:rPr>
              <a:t>Stowarzyszenie Piłkarskie ZUBELLO 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„Piłka nożna dla każdego – Mały Mundial 2023 – druga edycja jesień”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8E33DC5-D34E-B2EC-080D-2A23A2CDE6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109" y="896603"/>
            <a:ext cx="2376024" cy="19293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ED3E118-9FA4-4F14-A028-CBA9084839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83109"/>
            <a:ext cx="5012626" cy="33647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C52FDA9-C05C-CE2C-72E8-4340D36F8B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109" y="2954547"/>
            <a:ext cx="2376024" cy="21550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7483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DOTACJE DLA KLUBÓW SPORTOWYCH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5C9F6E4-4C40-059B-64CA-C6DE40AAB1C7}"/>
              </a:ext>
            </a:extLst>
          </p:cNvPr>
          <p:cNvSpPr txBox="1"/>
          <p:nvPr/>
        </p:nvSpPr>
        <p:spPr>
          <a:xfrm>
            <a:off x="2909" y="1412776"/>
            <a:ext cx="916206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Ludowy Klub Sportowy IVA w Iwkowej</a:t>
            </a:r>
          </a:p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 „Sprzyjanie rozwojowi sportu w gminie Iwkowa w 2023 roku”- 54 000,00 zł</a:t>
            </a:r>
          </a:p>
          <a:p>
            <a:pPr lvl="0" algn="ctr"/>
            <a:endParaRPr lang="pl-PL" sz="2000" b="1" dirty="0">
              <a:solidFill>
                <a:srgbClr val="008000"/>
              </a:solidFill>
            </a:endParaRPr>
          </a:p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         Klub Sportowy Olimpia Kąty w Kątach		</a:t>
            </a:r>
          </a:p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„Sprzyjanie rozwojowi sportu w gminie Iwkowa w 2023 roku”- 46 000,00 zł	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405EE29-5DB7-9218-4469-D90A8FBC29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38" y="3438755"/>
            <a:ext cx="2227089" cy="29694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4569E44-A1C3-D9FD-AF4A-D220B7B221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017" y="3717032"/>
            <a:ext cx="4572000" cy="25740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1479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Pożyczki dla NGO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112 374,40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-9034" y="4941168"/>
            <a:ext cx="9162068" cy="984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Stowarzyszenie „Mocni Razem”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Rozwój ogólnodostępnej i niekomercyjnej lokalnej infrastruktury turystycznej, rekreacyjnej na terenie Gminy Iwkowa poprzez wykonanie placu zabaw w Iwkowej 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78782B3-E567-6392-7D16-24F255E9AE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31" y="685820"/>
            <a:ext cx="3803914" cy="28529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62A9FC8-FC3A-8D3A-118D-3A64C54966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622259"/>
            <a:ext cx="4091947" cy="30689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9BB6E47-DB27-8E70-626F-107FCE5CCC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953" y="760816"/>
            <a:ext cx="4091945" cy="30689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7921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Pożyczki dla NGO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0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14 514,00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-9034" y="5292930"/>
            <a:ext cx="9162068" cy="6924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Stowarzyszenie „Na Śliwkowym Szlaku”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„Turystyka na Pogórzu”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8E155D1-F919-ADAB-CAE6-C2CF1DA1B3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35213"/>
            <a:ext cx="2934470" cy="41490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49F598A-FE99-CEAC-59A6-3B250383F7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2577021"/>
            <a:ext cx="5364929" cy="24124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DFB2703-3679-3CA3-482E-BC0D3B77DD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580" y="692696"/>
            <a:ext cx="3635896" cy="24239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902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7102" y="0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8000"/>
                </a:solidFill>
              </a:rPr>
              <a:t>Pożyczki dla NGO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-18068" y="6125234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50 958,20 zł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094B0-9A36-A992-859D-4A9B6D4B60C0}"/>
              </a:ext>
            </a:extLst>
          </p:cNvPr>
          <p:cNvSpPr txBox="1"/>
          <p:nvPr/>
        </p:nvSpPr>
        <p:spPr>
          <a:xfrm>
            <a:off x="-9034" y="4941168"/>
            <a:ext cx="9162068" cy="984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008000"/>
                </a:solidFill>
              </a:rPr>
              <a:t>Stowarzyszenie „Rozwoju i Promocji Gminy Iwkowa”</a:t>
            </a:r>
          </a:p>
          <a:p>
            <a:pPr lvl="0" algn="ctr"/>
            <a:r>
              <a:rPr lang="pl-PL" sz="1900" dirty="0">
                <a:solidFill>
                  <a:srgbClr val="008000"/>
                </a:solidFill>
              </a:rPr>
              <a:t>„Zakup profesjonalnego nagłośnienia scenicznego i sprzętu fotograficznego na potrzeby organizacji i dokumentacji imprez kulturalnych w gminie Iwkowa”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F8622D2-3097-548E-E58A-160C4EC859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702580"/>
            <a:ext cx="3815916" cy="25439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CAA23D-9005-46D7-A44A-2417263209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97" y="694061"/>
            <a:ext cx="3815917" cy="25439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1335DFA-1585-68ED-19E8-73A89DB777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548" y="2548425"/>
            <a:ext cx="3477219" cy="23181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7944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5AE2BEDC-6229-4900-B090-09FD83576B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7" y="3263193"/>
            <a:ext cx="3193629" cy="14130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43BA080-54BE-4D07-AF10-3FA8393D5D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139" y="4077072"/>
            <a:ext cx="3499378" cy="24594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AE0A49B-A92D-4FED-BD02-F34BAA9A4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246" y="946903"/>
            <a:ext cx="3348239" cy="2234145"/>
          </a:xfr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85DF59B-CB8E-4FF4-B0DB-398A5AA998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7726" y="1839656"/>
            <a:ext cx="2306791" cy="17950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182B16A-549E-461B-A818-1355B65B54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17" y="1290829"/>
            <a:ext cx="2947088" cy="15598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FD018B8-F7F1-47D7-94F2-0F4E1D23E8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8687" y="4120006"/>
            <a:ext cx="2100010" cy="1636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9BA0ACA9-2BC4-4AB2-973F-3216846DF3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60" y="4891373"/>
            <a:ext cx="2100010" cy="15445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B3403BD-88DD-C792-B55E-1AF93F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6" y="1561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339933"/>
                </a:solidFill>
              </a:rPr>
              <a:t>Gminny Ośrodek Kultury</a:t>
            </a:r>
          </a:p>
          <a:p>
            <a:pPr algn="ctr" eaLnBrk="1" hangingPunct="1">
              <a:buClrTx/>
            </a:pPr>
            <a:r>
              <a:rPr lang="pl-PL" sz="2400" b="1" dirty="0">
                <a:solidFill>
                  <a:srgbClr val="339933"/>
                </a:solidFill>
              </a:rPr>
              <a:t>ZIMA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A962B6A-52F8-79A9-11A4-B79D877A5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135" y="2917348"/>
            <a:ext cx="3348239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Koncert Noworoczny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AA2A837-44D6-EB00-195E-954D2A692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726" y="3402800"/>
            <a:ext cx="2306793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Zajęcia dla dzieci podczas ferii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77A01D8-E215-D526-2DDE-3984F7A8A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10856"/>
            <a:ext cx="3222246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Turniej Tenisa Stołowego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7295D970-5153-A978-6DA6-6B3C45F15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211" y="5771507"/>
            <a:ext cx="2120435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Turniej Szachowy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E663724-99E4-A29B-B48C-B7F1EBD1E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344" y="6246164"/>
            <a:ext cx="3514173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Grupa kolędnicza na konkursie w Lipnicy Murowanej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A65B35E-EF2F-768A-F46E-1DC3EB1F1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76" y="6207927"/>
            <a:ext cx="2135594" cy="648512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Zbiórka charytatywna dla gminy partnerskiej </a:t>
            </a:r>
            <a:r>
              <a:rPr lang="pl-PL" sz="1200" b="1" dirty="0" err="1">
                <a:solidFill>
                  <a:srgbClr val="339933"/>
                </a:solidFill>
              </a:rPr>
              <a:t>Koropiec</a:t>
            </a:r>
            <a:r>
              <a:rPr lang="pl-PL" sz="1200" b="1" dirty="0">
                <a:solidFill>
                  <a:srgbClr val="339933"/>
                </a:solidFill>
              </a:rPr>
              <a:t> (Ukraina)</a:t>
            </a:r>
          </a:p>
        </p:txBody>
      </p:sp>
    </p:spTree>
    <p:extLst>
      <p:ext uri="{BB962C8B-B14F-4D97-AF65-F5344CB8AC3E}">
        <p14:creationId xmlns:p14="http://schemas.microsoft.com/office/powerpoint/2010/main" val="22035756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612EBC03-01C3-412A-BECD-30B0558EEE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725" y="3126666"/>
            <a:ext cx="2715596" cy="18120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D75FBA3-C5D4-4CFF-B12B-7E9677104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31" y="1250607"/>
            <a:ext cx="1871239" cy="1558801"/>
          </a:xfr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5840A5F-91A0-4520-9657-4C9368BDAB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6237" y="1441116"/>
            <a:ext cx="3957763" cy="1381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046C233-F106-45FF-8ADE-2C77EF4CC8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006" y="1013323"/>
            <a:ext cx="2715794" cy="18120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1129D97-78A4-4977-B73D-BC336B856A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489839"/>
            <a:ext cx="3178175" cy="21187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3915F5C-1A8A-4481-B654-98DBC6E79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39"/>
          <a:stretch/>
        </p:blipFill>
        <p:spPr>
          <a:xfrm>
            <a:off x="6184606" y="3645024"/>
            <a:ext cx="2858920" cy="20637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F244183-9102-F7DB-C662-5D0F4CCB8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85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339933"/>
                </a:solidFill>
              </a:rPr>
              <a:t>Gminny Ośrodek Kultury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339933"/>
                </a:solidFill>
              </a:rPr>
              <a:t>WIOSNA</a:t>
            </a:r>
            <a:endParaRPr lang="pl-PL" sz="2400" b="1" dirty="0">
              <a:solidFill>
                <a:srgbClr val="33993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AF9A7B-5175-8566-65DC-4DFAF7918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064" y="2561870"/>
            <a:ext cx="3995936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Wyjazdy zespołów regionalnych </a:t>
            </a:r>
            <a:r>
              <a:rPr lang="pl-PL" sz="1200" b="1" dirty="0" err="1">
                <a:solidFill>
                  <a:srgbClr val="339933"/>
                </a:solidFill>
              </a:rPr>
              <a:t>Iwkowanie</a:t>
            </a:r>
            <a:r>
              <a:rPr lang="pl-PL" sz="1200" b="1" dirty="0">
                <a:solidFill>
                  <a:srgbClr val="339933"/>
                </a:solidFill>
              </a:rPr>
              <a:t> i Mali </a:t>
            </a:r>
            <a:r>
              <a:rPr lang="pl-PL" sz="1200" b="1" dirty="0" err="1">
                <a:solidFill>
                  <a:srgbClr val="339933"/>
                </a:solidFill>
              </a:rPr>
              <a:t>Iwkowianie</a:t>
            </a:r>
            <a:endParaRPr lang="pl-PL" sz="1200" b="1" dirty="0">
              <a:solidFill>
                <a:srgbClr val="339933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ACC480F-3698-E912-3322-F8D2213E2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606" y="5429552"/>
            <a:ext cx="285892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Otwarcie placu zabaw przy PSP w Iwkowej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78FDFF5-EA8D-997F-4FFA-B2B667560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126" y="4685271"/>
            <a:ext cx="2626050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Dzień Dziecka u przedszkolaków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E29EEF7-9EFD-6B5D-FD38-D388DB4BF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312" y="2561870"/>
            <a:ext cx="2738488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Święto 3-go Maja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FD1FBA7-6331-38C3-5916-5A41B4CD1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6" y="2534995"/>
            <a:ext cx="1865609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Akcja HDK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ACA54128-7E22-30AD-5218-22AED8C64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74" y="5349779"/>
            <a:ext cx="3393651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Czerwcowe spotkanie na Piekarskiej Górze</a:t>
            </a:r>
          </a:p>
        </p:txBody>
      </p:sp>
    </p:spTree>
    <p:extLst>
      <p:ext uri="{BB962C8B-B14F-4D97-AF65-F5344CB8AC3E}">
        <p14:creationId xmlns:p14="http://schemas.microsoft.com/office/powerpoint/2010/main" val="210236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525401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342900" indent="-341313" algn="ctr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 altLang="pl-PL" sz="2800" b="1" dirty="0">
                <a:solidFill>
                  <a:srgbClr val="339933"/>
                </a:solidFill>
              </a:rPr>
              <a:t>Droga </a:t>
            </a:r>
            <a:r>
              <a:rPr lang="pl-PL" altLang="pl-PL" sz="2800" b="1" dirty="0" err="1">
                <a:solidFill>
                  <a:srgbClr val="339933"/>
                </a:solidFill>
              </a:rPr>
              <a:t>Dobrociesz</a:t>
            </a:r>
            <a:r>
              <a:rPr lang="pl-PL" altLang="pl-PL" sz="2800" b="1" dirty="0">
                <a:solidFill>
                  <a:srgbClr val="339933"/>
                </a:solidFill>
              </a:rPr>
              <a:t> </a:t>
            </a:r>
            <a:r>
              <a:rPr lang="pl-PL" altLang="pl-PL" sz="2800" b="1" dirty="0" err="1">
                <a:solidFill>
                  <a:srgbClr val="339933"/>
                </a:solidFill>
              </a:rPr>
              <a:t>Psiorki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56B500-97D1-9C21-D6C9-DDFF12BE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4901"/>
            <a:ext cx="9144000" cy="710067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339933"/>
                </a:solidFill>
              </a:rPr>
              <a:t>Długość drogi – ok. 400 metrów</a:t>
            </a:r>
          </a:p>
          <a:p>
            <a:pPr algn="ctr"/>
            <a:r>
              <a:rPr lang="pl-PL" sz="2000" b="1" dirty="0">
                <a:solidFill>
                  <a:srgbClr val="339933"/>
                </a:solidFill>
              </a:rPr>
              <a:t>Dofinansowanie w ramach Rządowego Funduszu Polski Ład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FAE5DB4-614D-7D3C-9B4A-1B9F4A78E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03" y="650120"/>
            <a:ext cx="5402317" cy="4051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28D89D5-F0EB-5AEF-6F23-36AA10308C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441" y="2536341"/>
            <a:ext cx="4283968" cy="321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628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66FEED02-EFCE-49EE-9305-BAB93FACC0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99" y="3067072"/>
            <a:ext cx="4571049" cy="2110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4FE0B57-ABCC-433C-BC5D-DB091F0975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027" y="3422417"/>
            <a:ext cx="4641917" cy="12969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4317A5A-99D7-46F3-B600-E81F935CC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50" y="1212811"/>
            <a:ext cx="2047576" cy="1518641"/>
          </a:xfr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7175A4B-84C7-4881-9AC9-01D6AD7DAD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326" y="1132971"/>
            <a:ext cx="1781837" cy="16046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EF8469C-625A-4B15-882D-DDF7D6F86A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463" y="1183893"/>
            <a:ext cx="4516787" cy="15536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D999080-8E69-4E4B-9B0A-7F79828D12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056" y="5286619"/>
            <a:ext cx="2150944" cy="14339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47CB1B3-451D-4BCE-A284-C577EDEF3E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698" y="5286618"/>
            <a:ext cx="1510569" cy="14339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C819999-C78A-4AA0-9000-59110F8A93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493" y="5016865"/>
            <a:ext cx="3390468" cy="13144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FC3C055-4905-B6C0-B7B0-68BEF7755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85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339933"/>
                </a:solidFill>
              </a:rPr>
              <a:t>Gminny Ośrodek Kultury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339933"/>
                </a:solidFill>
              </a:rPr>
              <a:t>LATO</a:t>
            </a:r>
            <a:endParaRPr lang="pl-PL" sz="2400" b="1" dirty="0">
              <a:solidFill>
                <a:srgbClr val="33993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B78DE7-11EB-C9C7-54D6-E236615EF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463" y="2473546"/>
            <a:ext cx="4547481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Rodzinny Rajd Rowerowy i </a:t>
            </a:r>
            <a:r>
              <a:rPr lang="pl-PL" sz="1200" b="1" dirty="0" err="1">
                <a:solidFill>
                  <a:srgbClr val="339933"/>
                </a:solidFill>
              </a:rPr>
              <a:t>Nordic</a:t>
            </a:r>
            <a:r>
              <a:rPr lang="pl-PL" sz="1200" b="1" dirty="0">
                <a:solidFill>
                  <a:srgbClr val="339933"/>
                </a:solidFill>
              </a:rPr>
              <a:t> </a:t>
            </a:r>
            <a:r>
              <a:rPr lang="pl-PL" sz="1200" b="1" dirty="0" err="1">
                <a:solidFill>
                  <a:srgbClr val="339933"/>
                </a:solidFill>
              </a:rPr>
              <a:t>Walking</a:t>
            </a:r>
            <a:endParaRPr lang="pl-PL" sz="1200" b="1" dirty="0">
              <a:solidFill>
                <a:srgbClr val="339933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918F5E9-EE8E-47DC-B2F7-6F58726C1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95" y="6450927"/>
            <a:ext cx="4159205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Otwarcie Iwkowskiego Centrum Aktywności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CF2CCFF-FB51-AB9C-75AA-AA8FFA97B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00" y="2470130"/>
            <a:ext cx="3994864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Igrzyska Europejskie – Strefa Kibica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0AFD79-09F9-6F95-1695-9EF5811E9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313" y="4564875"/>
            <a:ext cx="4650631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Turniej Firm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139FB37-9726-7759-A19F-7D33149BC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15" y="4877275"/>
            <a:ext cx="4547481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Powitanie Lata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A1F2735-F163-F662-2902-82DF5F08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493" y="6037811"/>
            <a:ext cx="3379516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Gminne Zawody Strażackie</a:t>
            </a:r>
          </a:p>
        </p:txBody>
      </p:sp>
    </p:spTree>
    <p:extLst>
      <p:ext uri="{BB962C8B-B14F-4D97-AF65-F5344CB8AC3E}">
        <p14:creationId xmlns:p14="http://schemas.microsoft.com/office/powerpoint/2010/main" val="13385759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133E66D-AEE7-48F5-8EE6-5252F6B5E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1" y="4043745"/>
            <a:ext cx="3289765" cy="1818738"/>
          </a:xfrm>
          <a:ln w="38100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2DE607D-F4DD-4713-977B-A2489D664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4927" y="1431516"/>
            <a:ext cx="2615995" cy="17439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A635388-FE4F-41AD-A11C-2D6C915D1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897" y="1531238"/>
            <a:ext cx="2104553" cy="18867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AAAAD26-A873-46AD-AEA8-4127A9CB2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317" y="3921081"/>
            <a:ext cx="3782620" cy="20270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6A01F8E-0A36-437F-BC2C-7844C34343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675" y="1092431"/>
            <a:ext cx="1604405" cy="2147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DA4D355-14DD-47D4-B1A9-3DD00F7AB4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7277" y="1554833"/>
            <a:ext cx="2616860" cy="13611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3472BBF-0B86-4BEE-9B30-8C3C247FF2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739" y="4035408"/>
            <a:ext cx="1813829" cy="15924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512A9ECC-9B62-6E13-6826-C2CF30523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85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339933"/>
                </a:solidFill>
              </a:rPr>
              <a:t>Gminny Ośrodek Kultury</a:t>
            </a:r>
          </a:p>
          <a:p>
            <a:pPr algn="ctr" eaLnBrk="1" hangingPunct="1">
              <a:buClrTx/>
            </a:pPr>
            <a:r>
              <a:rPr lang="pl-PL" sz="2400" b="1" dirty="0">
                <a:solidFill>
                  <a:srgbClr val="339933"/>
                </a:solidFill>
              </a:rPr>
              <a:t>JESIEŃ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2D12C1-A78C-6314-BE1F-AF712DDF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77" y="2622420"/>
            <a:ext cx="261686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Klub Seniora na Małopolskich Konfrontacjach Kulinarnych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579AB78-084E-3DC8-90C9-14E6458E1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3457579"/>
            <a:ext cx="3289765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Gminne obchody Święta Niepodległości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70C18B2-7824-8E54-96A5-1CD5AEBD3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128" y="5702838"/>
            <a:ext cx="3774809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Konkurs poetycko-fotograficzny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659D98B-DF0F-C189-1CE8-DF1DCDDEB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5" y="5600243"/>
            <a:ext cx="3278681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Gminny i powiatowy konkurs „Młodzi dla Niepodległej”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6B23686-67C7-9B28-E59F-6E842C7F9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52" y="5346637"/>
            <a:ext cx="1813829" cy="27918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1200" b="1" dirty="0">
                <a:solidFill>
                  <a:srgbClr val="339933"/>
                </a:solidFill>
              </a:rPr>
              <a:t>Akcja HDK</a:t>
            </a:r>
          </a:p>
        </p:txBody>
      </p:sp>
    </p:spTree>
    <p:extLst>
      <p:ext uri="{BB962C8B-B14F-4D97-AF65-F5344CB8AC3E}">
        <p14:creationId xmlns:p14="http://schemas.microsoft.com/office/powerpoint/2010/main" val="23998254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odsumowanie roku 2023 do UG\20230629_141307 — kopi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488147"/>
            <a:ext cx="2143141" cy="2857520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4B1A18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29" name="Picture 5" descr="D:\Podsumowanie roku 2023 do UG\WP_20230701_09_56_31_Pro — kopi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5000636"/>
            <a:ext cx="2937601" cy="165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30" name="Picture 6" descr="D:\Podsumowanie roku 2023 do UG\WP_20230711_13_23_13_Pro — kopi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5000636"/>
            <a:ext cx="2643206" cy="165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31" name="Picture 7" descr="D:\Podsumowanie roku 2023 do UG\WP_20230711_13_22_50_Pro — kopi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5000636"/>
            <a:ext cx="2487404" cy="16438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5610008-EDAB-D5D6-DD67-BDFCE7111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339933"/>
                </a:solidFill>
              </a:rPr>
              <a:t>Gminna Biblioteka Publiczna</a:t>
            </a:r>
          </a:p>
          <a:p>
            <a:pPr algn="ctr" eaLnBrk="1" hangingPunct="1">
              <a:buClrTx/>
            </a:pPr>
            <a:r>
              <a:rPr lang="pl-PL" b="1" dirty="0">
                <a:solidFill>
                  <a:srgbClr val="339933"/>
                </a:solidFill>
              </a:rPr>
              <a:t>PRZEPROWADZKA</a:t>
            </a:r>
            <a:r>
              <a:rPr lang="pl-PL" sz="2400" b="1" dirty="0">
                <a:solidFill>
                  <a:srgbClr val="339933"/>
                </a:solidFill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99B1777-F69A-B269-853F-DE6D86C1EE6D}"/>
              </a:ext>
            </a:extLst>
          </p:cNvPr>
          <p:cNvSpPr txBox="1"/>
          <p:nvPr/>
        </p:nvSpPr>
        <p:spPr>
          <a:xfrm>
            <a:off x="2555776" y="980729"/>
            <a:ext cx="6373942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339933"/>
                </a:solidFill>
              </a:rPr>
              <a:t>Biblioteka w starym budynku udostępniała zbiory do </a:t>
            </a:r>
            <a:br>
              <a:rPr lang="pl-PL" sz="1900" dirty="0">
                <a:solidFill>
                  <a:srgbClr val="339933"/>
                </a:solidFill>
              </a:rPr>
            </a:br>
            <a:r>
              <a:rPr lang="pl-PL" sz="1900" dirty="0">
                <a:solidFill>
                  <a:srgbClr val="339933"/>
                </a:solidFill>
              </a:rPr>
              <a:t>20 maja.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339933"/>
                </a:solidFill>
              </a:rPr>
              <a:t>W miesiącu tym padł rekord – wypożyczono czytelnikom aż 1775 książek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339933"/>
                </a:solidFill>
              </a:rPr>
              <a:t>Od maja do czerwca przeprowadzono szczegółową selekcję i inwentaryzację zbiorów.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339933"/>
                </a:solidFill>
              </a:rPr>
              <a:t>3 lipca rozpoczęto przeprowadzkę biblioteki.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339933"/>
                </a:solidFill>
              </a:rPr>
              <a:t>Zadanie  to wymagało bardzo dobrej logistyki </a:t>
            </a:r>
            <a:br>
              <a:rPr lang="pl-PL" sz="1900" dirty="0">
                <a:solidFill>
                  <a:srgbClr val="339933"/>
                </a:solidFill>
              </a:rPr>
            </a:br>
            <a:r>
              <a:rPr lang="pl-PL" sz="1900" dirty="0">
                <a:solidFill>
                  <a:srgbClr val="339933"/>
                </a:solidFill>
              </a:rPr>
              <a:t>i kosztowało wiele wysiłku ze strony wszystkich zaangażowanych w przedsięwzięcie. Samych wypożyczonych pojemników przewiezionych zostało około 400 sztuk nie licząc mebli, sprzętu itp. </a:t>
            </a:r>
            <a:endParaRPr lang="pl-PL" sz="2000" dirty="0">
              <a:solidFill>
                <a:srgbClr val="339933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71802" y="4714884"/>
            <a:ext cx="2643206" cy="19288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 descr="D:\Podsumowanie roku 2023 do UG\DSC_0001 (151) — kopi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0" y="1692255"/>
            <a:ext cx="2893239" cy="19288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17748" y="911020"/>
            <a:ext cx="91085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rgbClr val="339933"/>
                </a:solidFill>
              </a:rPr>
              <a:t>26 sierpnia uroczyście otwarto Iwkowskie Centrum Aktywności i bibliotekę.</a:t>
            </a:r>
          </a:p>
          <a:p>
            <a:r>
              <a:rPr lang="pl-PL" sz="1800" dirty="0">
                <a:solidFill>
                  <a:srgbClr val="339933"/>
                </a:solidFill>
              </a:rPr>
              <a:t>Pomimo niesprzyjającej aury w wydarzeniu wzięło udział wielu znamienitych gości.</a:t>
            </a:r>
            <a:endParaRPr lang="pl-PL" sz="2000" dirty="0">
              <a:solidFill>
                <a:srgbClr val="339933"/>
              </a:solidFill>
            </a:endParaRPr>
          </a:p>
        </p:txBody>
      </p:sp>
      <p:pic>
        <p:nvPicPr>
          <p:cNvPr id="2052" name="Picture 4" descr="D:\Podsumowanie roku 2023 do UG\DSC_0002 (87) — kopi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285" y="1714488"/>
            <a:ext cx="2903820" cy="19288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4" name="Picture 6" descr="D:\Podsumowanie roku 2023 do UG\DSC_9484 — kopi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808158"/>
            <a:ext cx="2621781" cy="17414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5" name="Picture 7" descr="D:\Podsumowanie roku 2023 do UG\DSC_9495 — kopi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9" y="4696248"/>
            <a:ext cx="2809082" cy="20717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62"/>
          <a:stretch>
            <a:fillRect/>
          </a:stretch>
        </p:blipFill>
        <p:spPr bwMode="auto">
          <a:xfrm>
            <a:off x="3286116" y="4929198"/>
            <a:ext cx="2245638" cy="1434714"/>
          </a:xfrm>
          <a:prstGeom prst="roundRect">
            <a:avLst>
              <a:gd name="adj" fmla="val 18651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8" descr="C:\Users\Admin\Downloads\IMG_675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167" y="4714884"/>
            <a:ext cx="3130830" cy="19464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7E41AAD-BBF8-0B77-2E70-358A78923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5601"/>
            <a:ext cx="9144000" cy="833178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339933"/>
                </a:solidFill>
              </a:rPr>
              <a:t>Gminna Biblioteka Publiczna</a:t>
            </a:r>
          </a:p>
          <a:p>
            <a:pPr algn="ctr" eaLnBrk="1" hangingPunct="1">
              <a:buClrTx/>
            </a:pPr>
            <a:r>
              <a:rPr lang="pl-PL" sz="2400" b="1" dirty="0">
                <a:solidFill>
                  <a:srgbClr val="339933"/>
                </a:solidFill>
              </a:rPr>
              <a:t>OTWARCIE NOWEJ BIBLIOTEKI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567E4B1-F7CE-8E82-3A7F-D0D71E319F9A}"/>
              </a:ext>
            </a:extLst>
          </p:cNvPr>
          <p:cNvSpPr txBox="1"/>
          <p:nvPr/>
        </p:nvSpPr>
        <p:spPr>
          <a:xfrm>
            <a:off x="19737" y="3816195"/>
            <a:ext cx="89742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rgbClr val="339933"/>
                </a:solidFill>
              </a:rPr>
              <a:t>Podczas otwarcia biblioteka świętowała Jubileusz 75-lecia działalności, co podkreślone zostało szczególnie na zaprezentowanym filmie.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42970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pl-PL" sz="2700" b="1" dirty="0">
                <a:solidFill>
                  <a:srgbClr val="339933"/>
                </a:solidFill>
                <a:latin typeface="Arial" charset="0"/>
                <a:ea typeface="+mn-ea"/>
                <a:cs typeface="+mn-cs"/>
              </a:rPr>
            </a:br>
            <a:r>
              <a:rPr lang="pl-PL" sz="2700" b="1" cap="none" dirty="0">
                <a:solidFill>
                  <a:srgbClr val="339933"/>
                </a:solidFill>
                <a:latin typeface="Arial" charset="0"/>
                <a:ea typeface="+mn-ea"/>
                <a:cs typeface="+mn-cs"/>
              </a:rPr>
              <a:t>Gminna Biblioteka Publiczna</a:t>
            </a:r>
            <a:br>
              <a:rPr lang="pl-PL" sz="2700" b="1" dirty="0">
                <a:solidFill>
                  <a:srgbClr val="339933"/>
                </a:solidFill>
                <a:latin typeface="Arial" charset="0"/>
                <a:ea typeface="+mn-ea"/>
                <a:cs typeface="+mn-cs"/>
              </a:rPr>
            </a:br>
            <a:r>
              <a:rPr lang="pl-PL" sz="2700" b="1" dirty="0">
                <a:solidFill>
                  <a:srgbClr val="339933"/>
                </a:solidFill>
                <a:latin typeface="Arial" charset="0"/>
                <a:ea typeface="+mn-ea"/>
                <a:cs typeface="+mn-cs"/>
              </a:rPr>
              <a:t>W NOWYM BUDYNKU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4507" y="890268"/>
            <a:ext cx="890734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rgbClr val="339933"/>
                </a:solidFill>
              </a:rPr>
              <a:t>Biblioteka działa w nowym lokalu od 28 sierpnia.</a:t>
            </a:r>
            <a:br>
              <a:rPr lang="pl-PL" sz="1800" dirty="0">
                <a:solidFill>
                  <a:srgbClr val="339933"/>
                </a:solidFill>
              </a:rPr>
            </a:br>
            <a:r>
              <a:rPr lang="pl-PL" sz="1800" dirty="0">
                <a:solidFill>
                  <a:srgbClr val="339933"/>
                </a:solidFill>
              </a:rPr>
              <a:t>Tylko do 18 grudnia odnotowano 3005 odwiedzin czytelników.  </a:t>
            </a:r>
          </a:p>
          <a:p>
            <a:r>
              <a:rPr lang="pl-PL" sz="1800" dirty="0">
                <a:solidFill>
                  <a:srgbClr val="339933"/>
                </a:solidFill>
              </a:rPr>
              <a:t>W tym okresie wypożyczyli oni aż 7691 książek.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4024" y="3601982"/>
            <a:ext cx="89016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rgbClr val="339933"/>
                </a:solidFill>
              </a:rPr>
              <a:t>Z nowej przestrzeni chętnie korzystają zarówno mieszkańcy jak i turyści. </a:t>
            </a:r>
          </a:p>
          <a:p>
            <a:r>
              <a:rPr lang="pl-PL" sz="1800" dirty="0">
                <a:solidFill>
                  <a:srgbClr val="339933"/>
                </a:solidFill>
              </a:rPr>
              <a:t>Dużą popularnością cieszy w Izba Pamięci oraz sala spotkań, w której do tej pory odbyło się wiele wydarzeń. </a:t>
            </a:r>
          </a:p>
        </p:txBody>
      </p:sp>
      <p:pic>
        <p:nvPicPr>
          <p:cNvPr id="3075" name="Picture 3" descr="D:\ZDJECIA DO PREZENTACJI\23.10 (29) —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1928802"/>
            <a:ext cx="2786588" cy="15716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076" name="Picture 4" descr="D:\ZDJECIA DO PREZENTACJI\IMG_5246 — kopia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776" y="1988324"/>
            <a:ext cx="2634564" cy="15214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077" name="Picture 5" descr="D:\ZDJECIA DO PREZENTACJI\IMG_6564 — kopia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4643446"/>
            <a:ext cx="3655655" cy="20002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0" name="pole tekstowe 9"/>
          <p:cNvSpPr txBox="1"/>
          <p:nvPr/>
        </p:nvSpPr>
        <p:spPr>
          <a:xfrm>
            <a:off x="3984974" y="5053155"/>
            <a:ext cx="500066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rgbClr val="339933"/>
                </a:solidFill>
              </a:rPr>
              <a:t>30 listopada, po długiej przerwie „</a:t>
            </a:r>
            <a:r>
              <a:rPr lang="pl-PL" sz="1800" dirty="0" err="1">
                <a:solidFill>
                  <a:srgbClr val="339933"/>
                </a:solidFill>
              </a:rPr>
              <a:t>Covidowej</a:t>
            </a:r>
            <a:r>
              <a:rPr lang="pl-PL" sz="1800" dirty="0">
                <a:solidFill>
                  <a:srgbClr val="339933"/>
                </a:solidFill>
              </a:rPr>
              <a:t>” odbył się Gminny i Powiatowy Konkurs Recytatorski Poezji, w którym wzięło udział </a:t>
            </a:r>
          </a:p>
          <a:p>
            <a:r>
              <a:rPr lang="pl-PL" sz="1800" dirty="0">
                <a:solidFill>
                  <a:srgbClr val="339933"/>
                </a:solidFill>
              </a:rPr>
              <a:t>34 uczniów. </a:t>
            </a:r>
          </a:p>
        </p:txBody>
      </p:sp>
      <p:pic>
        <p:nvPicPr>
          <p:cNvPr id="3078" name="Picture 6" descr="D:\ZDJECIA DO PREZENTACJI\IMG_5167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363" y="1981110"/>
            <a:ext cx="2603249" cy="15359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Obraz znaleziony dla: kraszewski komputery dla bibliotek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1" name="Picture 5" descr="C:\Users\Admin\Desktop\krasz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2625043" cy="28575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pole tekstowe 7"/>
          <p:cNvSpPr txBox="1"/>
          <p:nvPr/>
        </p:nvSpPr>
        <p:spPr>
          <a:xfrm>
            <a:off x="3143240" y="1142984"/>
            <a:ext cx="35719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339933"/>
                </a:solidFill>
              </a:rPr>
              <a:t>Zakupiono:</a:t>
            </a:r>
          </a:p>
          <a:p>
            <a:r>
              <a:rPr lang="pl-PL" sz="2000" dirty="0">
                <a:solidFill>
                  <a:srgbClr val="339933"/>
                </a:solidFill>
              </a:rPr>
              <a:t>urządzenie wielofunkcyjne,</a:t>
            </a:r>
          </a:p>
          <a:p>
            <a:r>
              <a:rPr lang="pl-PL" sz="2000" dirty="0">
                <a:solidFill>
                  <a:srgbClr val="339933"/>
                </a:solidFill>
              </a:rPr>
              <a:t>3 zestawy komputerowe, </a:t>
            </a:r>
          </a:p>
          <a:p>
            <a:r>
              <a:rPr lang="pl-PL" sz="2000" dirty="0">
                <a:solidFill>
                  <a:srgbClr val="339933"/>
                </a:solidFill>
              </a:rPr>
              <a:t>2 laptopy, </a:t>
            </a:r>
          </a:p>
          <a:p>
            <a:r>
              <a:rPr lang="pl-PL" sz="2000" dirty="0">
                <a:solidFill>
                  <a:srgbClr val="339933"/>
                </a:solidFill>
              </a:rPr>
              <a:t>projektor, </a:t>
            </a:r>
          </a:p>
          <a:p>
            <a:r>
              <a:rPr lang="pl-PL" sz="2000" dirty="0">
                <a:solidFill>
                  <a:srgbClr val="339933"/>
                </a:solidFill>
              </a:rPr>
              <a:t>ekran,</a:t>
            </a:r>
          </a:p>
          <a:p>
            <a:r>
              <a:rPr lang="pl-PL" sz="2000" dirty="0">
                <a:solidFill>
                  <a:srgbClr val="339933"/>
                </a:solidFill>
              </a:rPr>
              <a:t>skaner,</a:t>
            </a:r>
          </a:p>
          <a:p>
            <a:r>
              <a:rPr lang="pl-PL" sz="2000" dirty="0">
                <a:solidFill>
                  <a:srgbClr val="339933"/>
                </a:solidFill>
              </a:rPr>
              <a:t>głośniki, </a:t>
            </a:r>
          </a:p>
          <a:p>
            <a:r>
              <a:rPr lang="pl-PL" sz="2000" dirty="0">
                <a:solidFill>
                  <a:srgbClr val="339933"/>
                </a:solidFill>
              </a:rPr>
              <a:t>monitor multimedialny. </a:t>
            </a:r>
          </a:p>
        </p:txBody>
      </p:sp>
      <p:pic>
        <p:nvPicPr>
          <p:cNvPr id="4105" name="Picture 9" descr="D:\Dokumentacja fotograficzna sprzętu zakupionego w ramach programu Kraszewski. Komputery dla bibliotek\Monitor interaktywny — kopi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4077072"/>
            <a:ext cx="2214578" cy="23376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106" name="Picture 10" descr="D:\Dokumentacja fotograficzna sprzętu zakupionego w ramach programu Kraszewski. Komputery dla bibliotek\Projektor — kopi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58" y="4214818"/>
            <a:ext cx="1785950" cy="2379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107" name="Picture 11" descr="D:\Dokumentacja fotograficzna sprzętu zakupionego w ramach programu Kraszewski. Komputery dla bibliotek\Urządzenie wielofunkcyjne — kopi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1268760"/>
            <a:ext cx="2071702" cy="22767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109" name="Picture 13" descr="D:\Dokumentacja fotograficzna sprzętu zakupionego w ramach programu Kraszewski. Komputery dla bibliotek\3_monitory_i_3_komputery — kopi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80" y="4257855"/>
            <a:ext cx="3000396" cy="225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65BC551-D4EA-895A-CDA6-2DC8BEBF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684" y="-64680"/>
            <a:ext cx="9175684" cy="1011936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1200" dirty="0">
                <a:solidFill>
                  <a:srgbClr val="339933"/>
                </a:solidFill>
                <a:effectLst/>
                <a:latin typeface="+mn-lt"/>
                <a:ea typeface="+mn-ea"/>
                <a:cs typeface="+mn-cs"/>
              </a:rPr>
              <a:t>Urząd Gminy w Iwkowej</a:t>
            </a:r>
            <a:r>
              <a:rPr lang="pl-PL" sz="2400" b="1" dirty="0">
                <a:solidFill>
                  <a:srgbClr val="339933"/>
                </a:solidFill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962B12-2AED-4BDF-745B-F410AFFFB558}"/>
              </a:ext>
            </a:extLst>
          </p:cNvPr>
          <p:cNvSpPr txBox="1"/>
          <p:nvPr/>
        </p:nvSpPr>
        <p:spPr>
          <a:xfrm>
            <a:off x="-18068" y="5374271"/>
            <a:ext cx="916206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kern="1200" dirty="0">
                <a:solidFill>
                  <a:srgbClr val="339933"/>
                </a:solidFill>
                <a:effectLst/>
                <a:latin typeface="+mn-lt"/>
                <a:ea typeface="+mn-ea"/>
                <a:cs typeface="+mn-cs"/>
              </a:rPr>
              <a:t>Liczba złożonych pism w 2023 r. :</a:t>
            </a:r>
          </a:p>
          <a:p>
            <a:pPr lvl="0" algn="ctr"/>
            <a:r>
              <a:rPr lang="pl-PL" sz="1600" b="1" kern="1200" dirty="0">
                <a:solidFill>
                  <a:srgbClr val="339933"/>
                </a:solidFill>
                <a:effectLst/>
                <a:latin typeface="+mn-lt"/>
                <a:ea typeface="+mn-ea"/>
                <a:cs typeface="+mn-cs"/>
              </a:rPr>
              <a:t>(stan na koniec 28.12.2023r.) </a:t>
            </a:r>
            <a:endParaRPr lang="pl-PL" sz="2000" b="1" kern="1200" dirty="0">
              <a:solidFill>
                <a:srgbClr val="339933"/>
              </a:solidFill>
              <a:effectLst/>
              <a:latin typeface="+mn-lt"/>
              <a:ea typeface="+mn-ea"/>
              <a:cs typeface="+mn-cs"/>
            </a:endParaRPr>
          </a:p>
          <a:p>
            <a:pPr lvl="0" algn="ctr"/>
            <a:r>
              <a:rPr lang="pl-PL" sz="2800" b="1" dirty="0">
                <a:solidFill>
                  <a:srgbClr val="339933"/>
                </a:solidFill>
                <a:latin typeface="+mn-lt"/>
              </a:rPr>
              <a:t>11</a:t>
            </a:r>
            <a:r>
              <a:rPr lang="pl-PL" sz="28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2800" b="1" dirty="0">
                <a:solidFill>
                  <a:srgbClr val="339933"/>
                </a:solidFill>
                <a:latin typeface="+mn-lt"/>
              </a:rPr>
              <a:t>000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AC031B2-2534-5629-FE84-F6C28355C9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333" y="678346"/>
            <a:ext cx="6661265" cy="448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86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463846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>
                <a:solidFill>
                  <a:srgbClr val="339933"/>
                </a:solidFill>
                <a:latin typeface="+mn-lt"/>
              </a:rPr>
              <a:t>Program Czyste Powietrze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7FFE280-6C78-D1CC-30C2-233620668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413" y="5349656"/>
            <a:ext cx="7297560" cy="71936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2D3A8DA-C076-2935-5EF6-D99AEC5A6489}"/>
              </a:ext>
            </a:extLst>
          </p:cNvPr>
          <p:cNvSpPr txBox="1"/>
          <p:nvPr/>
        </p:nvSpPr>
        <p:spPr>
          <a:xfrm>
            <a:off x="475851" y="1419686"/>
            <a:ext cx="8192297" cy="2677656"/>
          </a:xfrm>
          <a:prstGeom prst="rect">
            <a:avLst/>
          </a:prstGeom>
          <a:ln w="31750" cmpd="sng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2023 roku Gmina Iwkowa przygotowała i wysłała </a:t>
            </a:r>
          </a:p>
          <a:p>
            <a:pPr algn="ctr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wnioski o dofinansowanie, w tym:</a:t>
            </a:r>
          </a:p>
          <a:p>
            <a:pPr algn="ctr"/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podstawowym poziomie dofinansowania 40% złożonych zostało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wniosków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podwyższonym poziomie dofinansowania 70% złożonych zostało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wniosków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najwyższym poziomie dofinansowania 100% złożonych zostało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 wniosków.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dzień dzisiejszy przygotowano i wysłano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 wnioski o rozliczenie. </a:t>
            </a:r>
          </a:p>
          <a:p>
            <a:pPr algn="ctr"/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Pozostałe wnioski są w trakcie realizacji.</a:t>
            </a:r>
          </a:p>
        </p:txBody>
      </p:sp>
    </p:spTree>
    <p:extLst>
      <p:ext uri="{BB962C8B-B14F-4D97-AF65-F5344CB8AC3E}">
        <p14:creationId xmlns:p14="http://schemas.microsoft.com/office/powerpoint/2010/main" val="3009588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865"/>
            <a:ext cx="9144000" cy="1325620"/>
          </a:xfrm>
          <a:prstGeom prst="rect">
            <a:avLst/>
          </a:prstGeom>
          <a:solidFill>
            <a:schemeClr val="bg1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dirty="0">
                <a:solidFill>
                  <a:srgbClr val="339933"/>
                </a:solidFill>
                <a:latin typeface="+mn-lt"/>
              </a:rPr>
              <a:t>Projekt zintegrowany LIFE- koordynowany przez Województwo Małopolskie.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Jego celem jest przyspieszenie wdrażania działań służących poprawie jakości powietrza, które zostały zaplanowane w ramach Programu ochrony powietrza </a:t>
            </a:r>
            <a:br>
              <a:rPr lang="pl-PL" sz="2000" b="1" dirty="0">
                <a:solidFill>
                  <a:srgbClr val="339933"/>
                </a:solidFill>
                <a:latin typeface="+mn-lt"/>
              </a:rPr>
            </a:br>
            <a:r>
              <a:rPr lang="pl-PL" sz="2000" b="1" dirty="0">
                <a:solidFill>
                  <a:srgbClr val="339933"/>
                </a:solidFill>
                <a:latin typeface="+mn-lt"/>
              </a:rPr>
              <a:t>dla województwa małopolskiego.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46EB634-B08C-943D-8954-AE6771EB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7FFE280-6C78-D1CC-30C2-233620668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5805980"/>
            <a:ext cx="7297560" cy="71936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8407BAA-1C3B-D0EB-5257-15D9E667037E}"/>
              </a:ext>
            </a:extLst>
          </p:cNvPr>
          <p:cNvSpPr txBox="1"/>
          <p:nvPr/>
        </p:nvSpPr>
        <p:spPr>
          <a:xfrm>
            <a:off x="4594845" y="2080345"/>
            <a:ext cx="3923928" cy="29700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339933"/>
                </a:solidFill>
              </a:rPr>
              <a:t>W 2023 roku na terenie Gmina Iwkowa przeprowadzone zostały:</a:t>
            </a:r>
          </a:p>
          <a:p>
            <a:pPr algn="ctr"/>
            <a:endParaRPr lang="pl-PL" sz="1600" b="1" dirty="0">
              <a:solidFill>
                <a:srgbClr val="33993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339933"/>
                </a:solidFill>
              </a:rPr>
              <a:t>kontrole systemowe w liczbie 120</a:t>
            </a:r>
          </a:p>
          <a:p>
            <a:endParaRPr lang="pl-PL" sz="1600" b="1" dirty="0">
              <a:solidFill>
                <a:srgbClr val="339933"/>
              </a:solidFill>
            </a:endParaRPr>
          </a:p>
          <a:p>
            <a:pPr algn="ctr"/>
            <a:r>
              <a:rPr lang="pl-PL" sz="1600" b="1" dirty="0">
                <a:solidFill>
                  <a:srgbClr val="339933"/>
                </a:solidFill>
              </a:rPr>
              <a:t>Przeprowadzone kontrole były także efektem anonimowych zgłoszeń za pośrednictwem platformy Ekointerwencja:</a:t>
            </a:r>
          </a:p>
          <a:p>
            <a:pPr algn="ctr"/>
            <a:endParaRPr lang="pl-PL" sz="1600" b="1" dirty="0">
              <a:solidFill>
                <a:srgbClr val="33993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339933"/>
                </a:solidFill>
              </a:rPr>
              <a:t> zgłoszenia odnośnie zanieczyszczenia powietrza w liczbie 2</a:t>
            </a:r>
          </a:p>
          <a:p>
            <a:endParaRPr lang="pl-PL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7CD34B9-78F9-8318-50D7-168B3B4DC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545498"/>
            <a:ext cx="3035092" cy="4039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0939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AF75B6C-62DA-F4CF-DE6D-04770869B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347440"/>
            <a:ext cx="2951065" cy="2213299"/>
          </a:xfrm>
          <a:ln w="3810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D51271-F15F-B37D-02A4-61C23EEB38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288" y="1382118"/>
            <a:ext cx="2951064" cy="22132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C19B42A-D344-A005-A833-BC65FE2EF4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628" y="3688330"/>
            <a:ext cx="2233423" cy="16750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A53D047-C27F-7224-CA58-3A188094C6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949" y="3701165"/>
            <a:ext cx="2233423" cy="1649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7168D70-84B7-09B5-3E6F-B147EB848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03408"/>
            <a:ext cx="9144000" cy="145084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A18581B-2A2E-82E4-D058-6F2E8F9E3835}"/>
              </a:ext>
            </a:extLst>
          </p:cNvPr>
          <p:cNvSpPr txBox="1"/>
          <p:nvPr/>
        </p:nvSpPr>
        <p:spPr>
          <a:xfrm>
            <a:off x="-9034" y="5405870"/>
            <a:ext cx="91620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solidFill>
                  <a:srgbClr val="339933"/>
                </a:solidFill>
                <a:latin typeface="+mn-lt"/>
              </a:rPr>
              <a:t>EKOPIKNIK podczas Gminnych Zawodów Strażackich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B7B534D-4028-68F7-6784-CF5A1F1DA9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5805980"/>
            <a:ext cx="7297560" cy="719364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630F467F-5F60-9FF2-793E-C125EE499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4283967" cy="340735"/>
          </a:xfrm>
          <a:prstGeom prst="rect">
            <a:avLst/>
          </a:prstGeom>
          <a:solidFill>
            <a:srgbClr val="008000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altLang="pl-PL" sz="1600" b="1" dirty="0"/>
              <a:t>GMINA IWKOWA </a:t>
            </a:r>
            <a:r>
              <a:rPr lang="pl-PL" sz="1600" b="1" dirty="0"/>
              <a:t>PODSUMOWANIE 2023</a:t>
            </a:r>
            <a:endParaRPr lang="pl-PL" alt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180940666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ropla">
    <a:dk1>
      <a:sysClr val="windowText" lastClr="000000"/>
    </a:dk1>
    <a:lt1>
      <a:sysClr val="window" lastClr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9358</TotalTime>
  <Words>3883</Words>
  <Application>Microsoft Office PowerPoint</Application>
  <PresentationFormat>Pokaz na ekranie (4:3)</PresentationFormat>
  <Paragraphs>806</Paragraphs>
  <Slides>109</Slides>
  <Notes>90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109</vt:i4>
      </vt:variant>
    </vt:vector>
  </HeadingPairs>
  <TitlesOfParts>
    <vt:vector size="114" baseType="lpstr">
      <vt:lpstr>Arial</vt:lpstr>
      <vt:lpstr>Calibri</vt:lpstr>
      <vt:lpstr>Times New Roman</vt:lpstr>
      <vt:lpstr>Tw Cen MT</vt:lpstr>
      <vt:lpstr>Kropla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Gminna Biblioteka Publiczna W NOWYM BUDYNKU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GOSPODARKA NIECZYSTOŚCIAMI CIEKŁYMI</vt:lpstr>
      <vt:lpstr>PLANY Na 2024 rok</vt:lpstr>
      <vt:lpstr>PLANY Na 2024 rok</vt:lpstr>
      <vt:lpstr>PLANY Na 2024 rok</vt:lpstr>
      <vt:lpstr>PLANY Na 2024 rok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ppp</dc:creator>
  <cp:lastModifiedBy>pdziegiel</cp:lastModifiedBy>
  <cp:revision>1010</cp:revision>
  <cp:lastPrinted>2023-12-22T08:38:19Z</cp:lastPrinted>
  <dcterms:created xsi:type="dcterms:W3CDTF">2009-12-11T09:21:48Z</dcterms:created>
  <dcterms:modified xsi:type="dcterms:W3CDTF">2024-01-22T10:54:15Z</dcterms:modified>
</cp:coreProperties>
</file>